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Roboto" panose="020B0604020202020204" charset="0"/>
      <p:regular r:id="rId12"/>
      <p:bold r:id="rId13"/>
      <p:italic r:id="rId14"/>
      <p:boldItalic r:id="rId15"/>
    </p:embeddedFont>
    <p:embeddedFont>
      <p:font typeface="Roboto Thin" panose="020B0604020202020204" charset="0"/>
      <p:regular r:id="rId16"/>
      <p:bold r:id="rId17"/>
      <p:italic r:id="rId18"/>
      <p:boldItalic r:id="rId19"/>
    </p:embeddedFont>
    <p:embeddedFont>
      <p:font typeface="Montserrat" panose="020B0604020202020204" charset="-70"/>
      <p:regular r:id="rId20"/>
      <p:bold r:id="rId21"/>
      <p:italic r:id="rId22"/>
      <p:boldItalic r:id="rId23"/>
    </p:embeddedFont>
    <p:embeddedFont>
      <p:font typeface="Roboto Medium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831F8FB-06BE-41D2-8A2D-B96B47DD1FF5}">
  <a:tblStyle styleId="{C831F8FB-06BE-41D2-8A2D-B96B47DD1F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ef8bffb0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ef8bffb0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ec0d30e55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ec0d30e551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f8bffb0d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f8bffb0d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ec0d30e5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ec0d30e5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ec0d30e551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ec0d30e551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bfa505f25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ebfa505f25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c0d30e55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ec0d30e551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c0d30e551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ec0d30e551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81183" y="15454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lv" sz="4280" b="1" dirty="0">
                <a:latin typeface="Montserrat"/>
                <a:ea typeface="Montserrat"/>
                <a:cs typeface="Montserrat"/>
                <a:sym typeface="Montserrat"/>
              </a:rPr>
              <a:t>Par maznodrošinātas mājsaimniecības ienākumu slieksni Ogres novadā</a:t>
            </a:r>
            <a:endParaRPr sz="428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47850" y="42809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lv" sz="1679">
                <a:latin typeface="Montserrat"/>
                <a:ea typeface="Montserrat"/>
                <a:cs typeface="Montserrat"/>
                <a:sym typeface="Montserrat"/>
              </a:rPr>
              <a:t>Ogres novada Sociālais dienests</a:t>
            </a:r>
            <a:br>
              <a:rPr lang="lv" sz="1679">
                <a:latin typeface="Montserrat"/>
                <a:ea typeface="Montserrat"/>
                <a:cs typeface="Montserrat"/>
                <a:sym typeface="Montserrat"/>
              </a:rPr>
            </a:br>
            <a:r>
              <a:rPr lang="lv" sz="1679">
                <a:latin typeface="Montserrat"/>
                <a:ea typeface="Montserrat"/>
                <a:cs typeface="Montserrat"/>
                <a:sym typeface="Montserrat"/>
              </a:rPr>
              <a:t>2021, Ogre</a:t>
            </a:r>
            <a:endParaRPr sz="1679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26" name="Picture 2" descr="https://lh6.googleusercontent.com/fniVJ7nhpfqTOvSfe8gCLdzk3VBcmdoaIgvN8klQEKA5-XplYhIy1UdwJ2o0l_pURFLbEjELI0ZjhDS_dDYvab2mBcP9wlR8BEJOhm1Ykzc-B2SFsfHztdyK2OkxMlArIvVN8J0RRPg=s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805" y="119269"/>
            <a:ext cx="1726690" cy="136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87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lv" sz="2020" b="1">
                <a:latin typeface="Montserrat"/>
                <a:ea typeface="Montserrat"/>
                <a:cs typeface="Montserrat"/>
                <a:sym typeface="Montserrat"/>
              </a:rPr>
              <a:t>Sociālo pakalpojumu un sociālās palīdzības likums</a:t>
            </a:r>
            <a:endParaRPr sz="202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568100"/>
            <a:ext cx="8340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Sociālo pakalpojumu un sociālās palīdzības likuma (turpmāk – SPSP likuma) </a:t>
            </a:r>
            <a:br>
              <a:rPr lang="lv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lv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5.panta pirmā un ceturtā daļa nosaka: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lv" sz="14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Sociālo palīdzību klientam sniedz, </a:t>
            </a:r>
            <a:r>
              <a:rPr lang="lv" sz="1400" b="1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pamatojoties uz viņa materiālo resursu — ienākumu un īpašuma — izvērtējumu</a:t>
            </a:r>
            <a:r>
              <a:rPr lang="lv" sz="14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individuāli paredzot katra klienta līdzdarbību, izņemot krīzes situāciju.</a:t>
            </a:r>
            <a:r>
              <a:rPr lang="lv" sz="1400" i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lv" sz="1400" i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endParaRPr sz="1400" i="1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 2021.gada 1.janvāri</a:t>
            </a:r>
            <a:br>
              <a:rPr lang="lv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lv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32.panta 2.daļa</a:t>
            </a:r>
            <a:r>
              <a:rPr lang="lv" sz="1400" i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lv" sz="1400" i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lv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Trūcīgas mājsaimniecības ienākumu slieksnis ir </a:t>
            </a:r>
            <a:r>
              <a:rPr lang="lv" sz="1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272 </a:t>
            </a:r>
            <a:r>
              <a:rPr lang="lv" sz="1400" b="1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euro</a:t>
            </a:r>
            <a:r>
              <a:rPr lang="lv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pirmajai vai vienīgajai personai mājsaimniecībā un </a:t>
            </a:r>
            <a:r>
              <a:rPr lang="lv" sz="1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190 euro</a:t>
            </a:r>
            <a:r>
              <a:rPr lang="lv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pārējām personām mājsaimniecībā. 2020.gadā trūcīgas personas statusa slieksnis bija - </a:t>
            </a:r>
            <a:r>
              <a:rPr lang="lv" sz="1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128,06 </a:t>
            </a:r>
            <a:r>
              <a:rPr lang="lv" sz="1400" b="1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euro.</a:t>
            </a:r>
            <a:r>
              <a:rPr lang="lv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lv"/>
              <a:t/>
            </a:r>
            <a:br>
              <a:rPr lang="lv"/>
            </a:br>
            <a:endParaRPr/>
          </a:p>
        </p:txBody>
      </p:sp>
      <p:graphicFrame>
        <p:nvGraphicFramePr>
          <p:cNvPr id="63" name="Google Shape;63;p14"/>
          <p:cNvGraphicFramePr/>
          <p:nvPr/>
        </p:nvGraphicFramePr>
        <p:xfrm>
          <a:off x="952500" y="3422675"/>
          <a:ext cx="7239000" cy="1432500"/>
        </p:xfrm>
        <a:graphic>
          <a:graphicData uri="http://schemas.openxmlformats.org/drawingml/2006/table">
            <a:tbl>
              <a:tblPr>
                <a:noFill/>
                <a:tableStyleId>{C831F8FB-06BE-41D2-8A2D-B96B47DD1FF5}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2020.gads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2021.gads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b="1" i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128,06 euro</a:t>
                      </a:r>
                      <a:endParaRPr b="1" i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b="1" i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272 euro</a:t>
                      </a:r>
                      <a:r>
                        <a:rPr lang="lv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(pirmajai un vienīgajai personai mājsaimniecībā);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b="1" i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190 euro</a:t>
                      </a:r>
                      <a:r>
                        <a:rPr lang="lv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(pārējām personām mājsaimniecībā)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5750" y="145175"/>
            <a:ext cx="7112499" cy="439790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1909825" y="4622625"/>
            <a:ext cx="588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b="1">
                <a:latin typeface="Montserrat"/>
                <a:ea typeface="Montserrat"/>
                <a:cs typeface="Montserrat"/>
                <a:sym typeface="Montserrat"/>
              </a:rPr>
              <a:t>Trūcīgas personas skaita pieaugums pret 2020.gadu 26%.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421200"/>
            <a:ext cx="8520600" cy="43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(3) Maznodrošinātas mājsaimniecības ienākumu slieksni katra pašvaldība ir tiesīga noteikt ne augstāku par </a:t>
            </a:r>
            <a:r>
              <a:rPr lang="lv" b="1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436 euro </a:t>
            </a:r>
            <a:r>
              <a:rPr lang="lv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pirmajai vai vienīgajai personai mājsaimniecībā un </a:t>
            </a:r>
            <a:r>
              <a:rPr lang="lv" b="1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305 euro </a:t>
            </a:r>
            <a:r>
              <a:rPr lang="lv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pārējām personām mājsaimniecībā, bet ne zemāku par noteikto trūcīgas mājsaimniecības ienākumu slieksni.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lv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Labklājības ministrijas izstrādātās vadlīnijas sociālās palīdzības pārejas periodam nosaka, ka nosakot ienākuma slieksni pirmajai vai vienīgajai personai mājsaimniecībā tas nedrīkst pārsniegt</a:t>
            </a:r>
            <a:r>
              <a:rPr lang="lv" b="1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80%</a:t>
            </a:r>
            <a:r>
              <a:rPr lang="lv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apmērā no ienākumu mediānas </a:t>
            </a:r>
            <a:r>
              <a:rPr lang="lv" b="1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(544,41 euro)</a:t>
            </a:r>
            <a:r>
              <a:rPr lang="lv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un nebūtu ieteicams noteikt zemāku slieksni par </a:t>
            </a:r>
            <a:r>
              <a:rPr lang="lv" b="1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327 euro</a:t>
            </a:r>
            <a:r>
              <a:rPr lang="lv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un katrai nākamajai personai mājsaimniecībā tas aprēķināms ar koeficientu </a:t>
            </a:r>
            <a:r>
              <a:rPr lang="lv" b="1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0,7. </a:t>
            </a:r>
            <a:endParaRPr b="1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437675" y="1511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lv" sz="2220" b="1">
                <a:latin typeface="Montserrat"/>
                <a:ea typeface="Montserrat"/>
                <a:cs typeface="Montserrat"/>
                <a:sym typeface="Montserrat"/>
              </a:rPr>
              <a:t>Maznodrošinātas mājsaimniecības ienākumu slieksnis</a:t>
            </a:r>
            <a:endParaRPr sz="2220" b="1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0" name="Google Shape;80;p17"/>
          <p:cNvGrpSpPr/>
          <p:nvPr/>
        </p:nvGrpSpPr>
        <p:grpSpPr>
          <a:xfrm>
            <a:off x="127725" y="944250"/>
            <a:ext cx="2164636" cy="3964707"/>
            <a:chOff x="1118220" y="283725"/>
            <a:chExt cx="2090830" cy="4076400"/>
          </a:xfrm>
        </p:grpSpPr>
        <p:sp>
          <p:nvSpPr>
            <p:cNvPr id="81" name="Google Shape;81;p17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7"/>
            <p:cNvSpPr/>
            <p:nvPr/>
          </p:nvSpPr>
          <p:spPr>
            <a:xfrm>
              <a:off x="1118220" y="341739"/>
              <a:ext cx="1881300" cy="21321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7"/>
            <p:cNvSpPr/>
            <p:nvPr/>
          </p:nvSpPr>
          <p:spPr>
            <a:xfrm>
              <a:off x="1151362" y="901495"/>
              <a:ext cx="1815000" cy="608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v" sz="16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2021.gads</a:t>
              </a:r>
              <a:endPara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" name="Google Shape;84;p17"/>
            <p:cNvSpPr/>
            <p:nvPr/>
          </p:nvSpPr>
          <p:spPr>
            <a:xfrm>
              <a:off x="1178662" y="1292156"/>
              <a:ext cx="1815000" cy="829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lv" sz="1100" b="1" i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380 euro</a:t>
              </a:r>
              <a:r>
                <a:rPr lang="lv" sz="11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pirmajai un vienīgajai personai mājsaimniecībā pārējām </a:t>
              </a:r>
              <a:br>
                <a:rPr lang="lv" sz="11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lv" sz="1100" b="1" i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266 euro</a:t>
              </a:r>
              <a:r>
                <a:rPr lang="lv" sz="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lv" sz="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endParaRPr sz="600" b="1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" name="Google Shape;85;p17"/>
            <p:cNvSpPr/>
            <p:nvPr/>
          </p:nvSpPr>
          <p:spPr>
            <a:xfrm>
              <a:off x="1185133" y="370554"/>
              <a:ext cx="1748100" cy="608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v" sz="32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Ogre </a:t>
              </a:r>
              <a:endParaRPr sz="3200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86" name="Google Shape;86;p17"/>
            <p:cNvSpPr/>
            <p:nvPr/>
          </p:nvSpPr>
          <p:spPr>
            <a:xfrm rot="-5400000">
              <a:off x="1969092" y="2229587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87;p17"/>
          <p:cNvGrpSpPr/>
          <p:nvPr/>
        </p:nvGrpSpPr>
        <p:grpSpPr>
          <a:xfrm>
            <a:off x="4610325" y="944250"/>
            <a:ext cx="2164636" cy="3964707"/>
            <a:chOff x="1118220" y="283725"/>
            <a:chExt cx="2090830" cy="4076400"/>
          </a:xfrm>
        </p:grpSpPr>
        <p:sp>
          <p:nvSpPr>
            <p:cNvPr id="88" name="Google Shape;88;p17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7"/>
            <p:cNvSpPr/>
            <p:nvPr/>
          </p:nvSpPr>
          <p:spPr>
            <a:xfrm>
              <a:off x="1118220" y="341739"/>
              <a:ext cx="1881300" cy="21192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7"/>
            <p:cNvSpPr/>
            <p:nvPr/>
          </p:nvSpPr>
          <p:spPr>
            <a:xfrm>
              <a:off x="1198885" y="923504"/>
              <a:ext cx="1707300" cy="459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v" sz="16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2021.gads	</a:t>
              </a:r>
              <a:endPara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" name="Google Shape;91;p17"/>
            <p:cNvSpPr/>
            <p:nvPr/>
          </p:nvSpPr>
          <p:spPr>
            <a:xfrm>
              <a:off x="1118245" y="358678"/>
              <a:ext cx="1815000" cy="588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v" sz="35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</a:t>
              </a:r>
              <a:r>
                <a:rPr lang="lv" sz="32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ielvārde</a:t>
              </a:r>
              <a:endParaRPr sz="3100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92" name="Google Shape;92;p17"/>
            <p:cNvSpPr/>
            <p:nvPr/>
          </p:nvSpPr>
          <p:spPr>
            <a:xfrm rot="-5400000">
              <a:off x="1969080" y="2304438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93;p17"/>
          <p:cNvGrpSpPr/>
          <p:nvPr/>
        </p:nvGrpSpPr>
        <p:grpSpPr>
          <a:xfrm>
            <a:off x="6851625" y="944250"/>
            <a:ext cx="2133349" cy="3964707"/>
            <a:chOff x="1118220" y="283725"/>
            <a:chExt cx="2060609" cy="4076400"/>
          </a:xfrm>
        </p:grpSpPr>
        <p:sp>
          <p:nvSpPr>
            <p:cNvPr id="94" name="Google Shape;94;p17"/>
            <p:cNvSpPr/>
            <p:nvPr/>
          </p:nvSpPr>
          <p:spPr>
            <a:xfrm>
              <a:off x="1148429" y="283725"/>
              <a:ext cx="2030400" cy="4076400"/>
            </a:xfrm>
            <a:prstGeom prst="rect">
              <a:avLst/>
            </a:pr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7"/>
            <p:cNvSpPr/>
            <p:nvPr/>
          </p:nvSpPr>
          <p:spPr>
            <a:xfrm>
              <a:off x="1118220" y="324479"/>
              <a:ext cx="1881300" cy="21438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/>
            </a:p>
          </p:txBody>
        </p:sp>
        <p:sp>
          <p:nvSpPr>
            <p:cNvPr id="96" name="Google Shape;96;p17"/>
            <p:cNvSpPr/>
            <p:nvPr/>
          </p:nvSpPr>
          <p:spPr>
            <a:xfrm>
              <a:off x="1192522" y="923504"/>
              <a:ext cx="1666200" cy="459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v" sz="16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2021.gads</a:t>
              </a:r>
              <a:endPara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" name="Google Shape;97;p17"/>
            <p:cNvSpPr/>
            <p:nvPr/>
          </p:nvSpPr>
          <p:spPr>
            <a:xfrm>
              <a:off x="1192522" y="3131761"/>
              <a:ext cx="1666200" cy="732000"/>
            </a:xfrm>
            <a:prstGeom prst="rect">
              <a:avLst/>
            </a:pr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v" sz="1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Personas ar invaliditāti, pensionāri - </a:t>
              </a:r>
              <a:r>
                <a:rPr lang="lv" sz="1000" b="1" i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280 euro</a:t>
              </a:r>
              <a:r>
                <a:rPr lang="lv" sz="1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lv" sz="1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lv" sz="1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Ģimenes -</a:t>
              </a:r>
              <a:r>
                <a:rPr lang="lv" sz="1000" b="1" i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180 euro</a:t>
              </a:r>
              <a:endParaRPr sz="1000" b="1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" name="Google Shape;98;p17"/>
            <p:cNvSpPr/>
            <p:nvPr/>
          </p:nvSpPr>
          <p:spPr>
            <a:xfrm>
              <a:off x="1192619" y="389730"/>
              <a:ext cx="1740600" cy="588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v" sz="32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Ķegums</a:t>
              </a:r>
              <a:endParaRPr sz="3200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99" name="Google Shape;99;p17"/>
            <p:cNvSpPr/>
            <p:nvPr/>
          </p:nvSpPr>
          <p:spPr>
            <a:xfrm rot="-5400000">
              <a:off x="2060575" y="2304438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17"/>
          <p:cNvSpPr/>
          <p:nvPr/>
        </p:nvSpPr>
        <p:spPr>
          <a:xfrm>
            <a:off x="270449" y="3329019"/>
            <a:ext cx="1879200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sz="17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2020.gads</a:t>
            </a:r>
            <a:endParaRPr sz="17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2424425" y="3329025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sz="17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2021.gads</a:t>
            </a:r>
            <a:endParaRPr sz="1900"/>
          </a:p>
        </p:txBody>
      </p:sp>
      <p:sp>
        <p:nvSpPr>
          <p:cNvPr id="102" name="Google Shape;102;p17"/>
          <p:cNvSpPr txBox="1"/>
          <p:nvPr/>
        </p:nvSpPr>
        <p:spPr>
          <a:xfrm>
            <a:off x="4703025" y="3329025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sz="17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2020.gads</a:t>
            </a:r>
            <a:endParaRPr sz="17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6885175" y="3329025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sz="17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2020.gads</a:t>
            </a:r>
            <a:endParaRPr sz="17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4" name="Google Shape;104;p17"/>
          <p:cNvGrpSpPr/>
          <p:nvPr/>
        </p:nvGrpSpPr>
        <p:grpSpPr>
          <a:xfrm>
            <a:off x="2369025" y="944250"/>
            <a:ext cx="2164636" cy="3964707"/>
            <a:chOff x="1118220" y="283725"/>
            <a:chExt cx="2090830" cy="4076400"/>
          </a:xfrm>
        </p:grpSpPr>
        <p:sp>
          <p:nvSpPr>
            <p:cNvPr id="105" name="Google Shape;105;p17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1118220" y="341739"/>
              <a:ext cx="1881300" cy="21192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1148525" y="931131"/>
              <a:ext cx="1815000" cy="389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v" sz="16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2021.gads</a:t>
              </a:r>
              <a:endPara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1286276" y="3143443"/>
              <a:ext cx="1754700" cy="829800"/>
            </a:xfrm>
            <a:prstGeom prst="rect">
              <a:avLst/>
            </a:pr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v" sz="1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Darbspējīgas personas -  </a:t>
              </a:r>
              <a:r>
                <a:rPr lang="lv" sz="1000" b="1" i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250 euro</a:t>
              </a:r>
              <a:r>
                <a:rPr lang="lv" sz="1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/>
              </a:r>
              <a:br>
                <a:rPr lang="lv" sz="1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lv" sz="1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Personas, kuras nav darbspējīgas - </a:t>
              </a:r>
              <a:r>
                <a:rPr lang="lv" sz="1000" b="1" i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300 euro</a:t>
              </a:r>
              <a:r>
                <a:rPr lang="lv" sz="1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lv" sz="1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endPara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1178662" y="405306"/>
              <a:ext cx="1754700" cy="48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v" sz="32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Ikšķile</a:t>
              </a:r>
              <a:endParaRPr sz="3200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10" name="Google Shape;110;p17"/>
            <p:cNvSpPr/>
            <p:nvPr/>
          </p:nvSpPr>
          <p:spPr>
            <a:xfrm rot="-5400000">
              <a:off x="1931869" y="2249790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111;p17"/>
          <p:cNvSpPr/>
          <p:nvPr/>
        </p:nvSpPr>
        <p:spPr>
          <a:xfrm>
            <a:off x="251575" y="3666725"/>
            <a:ext cx="2133300" cy="8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lv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2477289" y="3666725"/>
            <a:ext cx="2133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4703001" y="3757475"/>
            <a:ext cx="20562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" sz="1100" b="1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250 euro</a:t>
            </a:r>
            <a:r>
              <a:rPr lang="lv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lv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6851625" y="1917525"/>
            <a:ext cx="1656600" cy="10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" sz="1100" b="1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327 euro</a:t>
            </a:r>
            <a:r>
              <a:rPr lang="lv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pirmajai un vienīgajai personai mājsaimniecībā pārējām </a:t>
            </a:r>
            <a:r>
              <a:rPr lang="lv" sz="1100" b="1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245 euro</a:t>
            </a:r>
            <a:r>
              <a:rPr lang="lv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lv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7"/>
          <p:cNvSpPr/>
          <p:nvPr/>
        </p:nvSpPr>
        <p:spPr>
          <a:xfrm>
            <a:off x="2511725" y="3329023"/>
            <a:ext cx="18792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sz="17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2020.gads</a:t>
            </a:r>
            <a:endParaRPr sz="17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270350" y="3757475"/>
            <a:ext cx="19293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Atsevišķi dzīvojoša persona - </a:t>
            </a:r>
            <a:r>
              <a:rPr lang="lv" sz="1000" b="1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305 euro</a:t>
            </a:r>
            <a:r>
              <a:rPr lang="lv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lv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lv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Ģimene - </a:t>
            </a:r>
            <a:r>
              <a:rPr lang="lv" sz="1000" b="1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250 euro</a:t>
            </a:r>
            <a:r>
              <a:rPr lang="lv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lv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lv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Personas ar invaliditāti, pensionāri - </a:t>
            </a:r>
            <a:r>
              <a:rPr lang="lv" sz="1000" b="1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345 euro</a:t>
            </a:r>
            <a:endParaRPr sz="1000" b="1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2424425" y="1917525"/>
            <a:ext cx="18792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" sz="1100" b="1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354 euro</a:t>
            </a:r>
            <a:r>
              <a:rPr lang="lv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pirmajai un vienīgajai personai mājsaimniecībā pārējām </a:t>
            </a:r>
            <a:r>
              <a:rPr lang="lv" sz="1100" b="1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248 euro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4650025" y="1917525"/>
            <a:ext cx="1855200" cy="11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" sz="1100" b="1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350 euro </a:t>
            </a:r>
            <a:r>
              <a:rPr lang="lv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pirmajai un vienīgajai personai mājsaimniecībā pārējām </a:t>
            </a:r>
            <a:r>
              <a:rPr lang="lv" sz="1100" b="1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245 euro</a:t>
            </a:r>
            <a:r>
              <a:rPr lang="lv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lv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8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3375" y="130700"/>
            <a:ext cx="7217775" cy="446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/>
        </p:nvSpPr>
        <p:spPr>
          <a:xfrm>
            <a:off x="1534300" y="4688150"/>
            <a:ext cx="674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b="1">
                <a:latin typeface="Montserrat"/>
                <a:ea typeface="Montserrat"/>
                <a:cs typeface="Montserrat"/>
                <a:sym typeface="Montserrat"/>
              </a:rPr>
              <a:t>Maznodrošināto personu skaita samazinājums pret 2020.gadu 31%.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9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300" y="152400"/>
            <a:ext cx="782538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0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125" y="152400"/>
            <a:ext cx="7825389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/>
          <p:nvPr/>
        </p:nvSpPr>
        <p:spPr>
          <a:xfrm>
            <a:off x="5309875" y="2662200"/>
            <a:ext cx="122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b="1">
                <a:latin typeface="Montserrat"/>
                <a:ea typeface="Montserrat"/>
                <a:cs typeface="Montserrat"/>
                <a:sym typeface="Montserrat"/>
              </a:rPr>
              <a:t>5,4 %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3675450" y="19392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2,8 %</a:t>
            </a:r>
            <a:endParaRPr/>
          </a:p>
        </p:txBody>
      </p:sp>
      <p:sp>
        <p:nvSpPr>
          <p:cNvPr id="137" name="Google Shape;137;p20"/>
          <p:cNvSpPr txBox="1"/>
          <p:nvPr/>
        </p:nvSpPr>
        <p:spPr>
          <a:xfrm>
            <a:off x="3422725" y="32563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2,5 %</a:t>
            </a:r>
            <a:endParaRPr/>
          </a:p>
        </p:txBody>
      </p:sp>
      <p:sp>
        <p:nvSpPr>
          <p:cNvPr id="138" name="Google Shape;138;p20"/>
          <p:cNvSpPr txBox="1"/>
          <p:nvPr/>
        </p:nvSpPr>
        <p:spPr>
          <a:xfrm>
            <a:off x="4486650" y="41176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1,1 %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1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288" y="220425"/>
            <a:ext cx="7605426" cy="4702649"/>
          </a:xfrm>
          <a:prstGeom prst="rect">
            <a:avLst/>
          </a:prstGeom>
          <a:noFill/>
          <a:ln w="9525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Microsoft Office PowerPoint</Application>
  <PresentationFormat>Slaidrāde ekrānā (16:9)</PresentationFormat>
  <Paragraphs>44</Paragraphs>
  <Slides>9</Slides>
  <Notes>9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9</vt:i4>
      </vt:variant>
    </vt:vector>
  </HeadingPairs>
  <TitlesOfParts>
    <vt:vector size="15" baseType="lpstr">
      <vt:lpstr>Roboto</vt:lpstr>
      <vt:lpstr>Roboto Thin</vt:lpstr>
      <vt:lpstr>Arial</vt:lpstr>
      <vt:lpstr>Montserrat</vt:lpstr>
      <vt:lpstr>Roboto Medium</vt:lpstr>
      <vt:lpstr>Simple Light</vt:lpstr>
      <vt:lpstr>Par maznodrošinātas mājsaimniecības ienākumu slieksni Ogres novadā</vt:lpstr>
      <vt:lpstr>Sociālo pakalpojumu un sociālās palīdzības likums</vt:lpstr>
      <vt:lpstr>PowerPoint prezentācija</vt:lpstr>
      <vt:lpstr>PowerPoint prezentācija</vt:lpstr>
      <vt:lpstr>Maznodrošinātas mājsaimniecības ienākumu slieksnis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 maznodrošinātas mājsaimniecības ienākumu slieksni Ogres novadā</dc:title>
  <cp:lastModifiedBy>Gerda Krumina</cp:lastModifiedBy>
  <cp:revision>1</cp:revision>
  <dcterms:modified xsi:type="dcterms:W3CDTF">2021-09-16T04:50:15Z</dcterms:modified>
</cp:coreProperties>
</file>