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35763" cy="9866313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66FF"/>
    <a:srgbClr val="66FF66"/>
    <a:srgbClr val="FFFFCC"/>
    <a:srgbClr val="6666FF"/>
    <a:srgbClr val="99FF99"/>
    <a:srgbClr val="99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04" autoAdjust="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īna Jurgelāne" userId="67785e06-92f6-4c9f-a896-652d22d79f3f" providerId="ADAL" clId="{C5D4B606-F8FC-4395-BC47-6720A71AA803}"/>
    <pc:docChg chg="modSld">
      <pc:chgData name="Kristīna Jurgelāne" userId="67785e06-92f6-4c9f-a896-652d22d79f3f" providerId="ADAL" clId="{C5D4B606-F8FC-4395-BC47-6720A71AA803}" dt="2024-06-05T10:15:04.443" v="0" actId="6549"/>
      <pc:docMkLst>
        <pc:docMk/>
      </pc:docMkLst>
      <pc:sldChg chg="modSp mod">
        <pc:chgData name="Kristīna Jurgelāne" userId="67785e06-92f6-4c9f-a896-652d22d79f3f" providerId="ADAL" clId="{C5D4B606-F8FC-4395-BC47-6720A71AA803}" dt="2024-06-05T10:15:04.443" v="0" actId="6549"/>
        <pc:sldMkLst>
          <pc:docMk/>
          <pc:sldMk cId="1498131524" sldId="260"/>
        </pc:sldMkLst>
        <pc:spChg chg="mod">
          <ac:chgData name="Kristīna Jurgelāne" userId="67785e06-92f6-4c9f-a896-652d22d79f3f" providerId="ADAL" clId="{C5D4B606-F8FC-4395-BC47-6720A71AA803}" dt="2024-06-05T10:15:04.443" v="0" actId="6549"/>
          <ac:spMkLst>
            <pc:docMk/>
            <pc:sldMk cId="1498131524" sldId="260"/>
            <ac:spMk id="55" creationId="{48EE04FA-9029-487E-B7BE-5E23E325695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FD1CE-6837-4614-AFD6-0A4C1DB4F72D}" type="datetimeFigureOut">
              <a:rPr lang="lv-LV" smtClean="0"/>
              <a:t>28.06.2024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83E43-8431-431E-9929-97F53F58362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99356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883E43-8431-431E-9929-97F53F58362E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35568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B618C0F-DCCC-442D-B4C6-EBF4153C5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1B9C3-B694-44C5-913E-DC8D99D43454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18B41F-D0A9-4809-80DA-9B81DF534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D7B8B8-458A-4601-8E0E-39D57C04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ACDCB-A387-416F-A60A-72D71D6C62C8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35971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15163C-A9EF-46FA-BCF8-8327588A9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2180E-5D59-4E21-925E-E629ECCFEC5F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A43652-7348-4C01-81B0-3376E74C5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9D2B49-35E8-4011-8667-083027303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C6633-2C5E-4925-AEC3-177F7E952152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159740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F9F244-615E-4085-964A-09A534621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06221-2B63-429E-A97C-2088F9AA148B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0717C9-9A0B-4460-A1F3-A20322F69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7336A1-36DB-476D-9961-CC1FFF11A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B20E9-CC7F-44FE-B94B-77ECA9BE9D77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79453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B7D4C7-620F-448B-A063-FCEBD4B54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42A84-300A-442B-B1EC-714E41F63A70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B31CDA-725F-4100-9E5D-331D67B72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2693952-D610-4A3F-B8D8-001E0A5B9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D0524-5D0A-4CA7-821E-9AFB9A11BE25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79747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BE2260-DD63-45AE-8706-520640464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C7FF5-9BEA-4EA1-B59D-4D904DEC7EB5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BADC08C-2A95-4E81-A3BD-3AFC0DC2E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A40129-C70D-4E77-8F0E-25973376E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AC2D5-884A-46B7-A257-C005F7EE10A5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1443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0FE8FB6D-B7A2-4BF8-B275-554AD27DF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FE52B-5115-442A-A3A5-7D1889DB2CA2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DC2DC5C-03EE-443A-857C-4559D27C4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72249C9-5B05-4C49-94B4-D57A8D91D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B774B-00BE-4476-956E-75360ECA1D28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96532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555D5724-BDDB-486D-87B9-E1D251DAC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C5EDF-2102-456A-B1FC-A2B9319C5D5D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B643723-A6CD-407D-B8BC-07654B810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E9767AF-9968-4A9C-95CA-9E2794873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CF82E-E18D-468E-810F-9E54C7754C34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89597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FFAD53A-CF07-40AD-A3B3-7909ABDF3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99BC7-4975-4F2A-BFC6-866E81EBF9F1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E04A24BC-8C73-434B-B362-D060F10E4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B4C38FF-D86E-4078-91D6-E6E97CD9B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17C34-3690-4C9A-87B8-D707FEE2A498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202071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EB2E7DAC-FF6C-49B0-8CD1-7D68E7AF1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BA944-AE02-4608-8B97-D6FE3E8ABF04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E7646858-56F7-4005-8F76-64A507735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550BEBF4-1FE6-4878-BC7C-73D9FDDD5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0F14B-0AB0-4714-BDBB-4426E7FB9836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75924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6967211-F28B-45FF-B1A7-EDDABE79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C78D2-0ED4-4554-B137-F1E9B0E471ED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4B080DC-220A-4E77-9AA7-E20FD9FD6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B1A3E90-B105-416B-B2C9-F5FD103DB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C9937-40EC-4F3F-A0D1-73EFF56FE054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27211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A2E77E84-126F-472F-9BE2-DCE5BFA3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02FD0-8AAE-4B16-BA30-1B970CAD2E22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185B9B8-45A9-4853-9F98-BD6AACE0B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7BD852F-36B3-4EE9-AF2F-584BCE294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D4109-5917-4C41-9ACF-A61046D73147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87831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4CE66FE2-4EAB-4582-BAC9-FCBBE28FF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  <a:endParaRPr lang="lv-LV" altLang="lv-LV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6C7F54B6-FAC4-4461-92AC-EA6DC08E28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  <a:endParaRPr lang="lv-LV" alt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49DC7A-7151-49BA-BB15-09D45F277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CAE7BF-9031-4719-928A-EA5CBA364187}" type="datetimeFigureOut">
              <a:rPr lang="lv-LV"/>
              <a:pPr>
                <a:defRPr/>
              </a:pPr>
              <a:t>28.06.2024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B8049C-C0D6-4A58-8F57-DD9ABC4273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D9649C-BBCA-4C38-8E17-3337A6DD8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9069C5D-D5A3-4437-B3B3-CDA61265C3E8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F3CA8C-1F69-4DAF-A78F-EC59112CF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6081" y="49855"/>
            <a:ext cx="4703850" cy="38512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1800" b="1" dirty="0"/>
              <a:t/>
            </a:r>
            <a:br>
              <a:rPr lang="lv-LV" sz="1800" b="1" dirty="0"/>
            </a:br>
            <a:r>
              <a:rPr lang="lv-LV" sz="1800" b="1" dirty="0">
                <a:latin typeface="LatoLatin" panose="020F0502020204030203" pitchFamily="34" charset="-70"/>
              </a:rPr>
              <a:t>SIA «Getliņi EKO» STRUKTŪRSHĒMA</a:t>
            </a:r>
            <a:r>
              <a:rPr lang="lv-LV" sz="1800" b="1" dirty="0"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2051" name="Line 6">
            <a:extLst>
              <a:ext uri="{FF2B5EF4-FFF2-40B4-BE49-F238E27FC236}">
                <a16:creationId xmlns:a16="http://schemas.microsoft.com/office/drawing/2014/main" xmlns="" id="{092683AC-7F41-426F-AA46-FFFE92597E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549275"/>
            <a:ext cx="8208962" cy="0"/>
          </a:xfrm>
          <a:prstGeom prst="line">
            <a:avLst/>
          </a:prstGeom>
          <a:noFill/>
          <a:ln w="412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lv-LV"/>
          </a:p>
        </p:txBody>
      </p:sp>
      <p:sp>
        <p:nvSpPr>
          <p:cNvPr id="2052" name="Line 5">
            <a:extLst>
              <a:ext uri="{FF2B5EF4-FFF2-40B4-BE49-F238E27FC236}">
                <a16:creationId xmlns:a16="http://schemas.microsoft.com/office/drawing/2014/main" xmlns="" id="{A30AC173-9F63-4F81-A0DE-88CB90E294E8}"/>
              </a:ext>
            </a:extLst>
          </p:cNvPr>
          <p:cNvSpPr>
            <a:spLocks noChangeShapeType="1"/>
          </p:cNvSpPr>
          <p:nvPr/>
        </p:nvSpPr>
        <p:spPr bwMode="auto">
          <a:xfrm>
            <a:off x="-1588" y="633413"/>
            <a:ext cx="9142413" cy="0"/>
          </a:xfrm>
          <a:prstGeom prst="line">
            <a:avLst/>
          </a:prstGeom>
          <a:noFill/>
          <a:ln w="41275">
            <a:solidFill>
              <a:srgbClr val="00823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lv-LV"/>
          </a:p>
        </p:txBody>
      </p:sp>
      <p:sp>
        <p:nvSpPr>
          <p:cNvPr id="2066" name="AutoShape 136">
            <a:extLst>
              <a:ext uri="{FF2B5EF4-FFF2-40B4-BE49-F238E27FC236}">
                <a16:creationId xmlns:a16="http://schemas.microsoft.com/office/drawing/2014/main" xmlns="" id="{F0ED88C2-7B91-42C9-9F6E-C1E0EA90E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1288" y="5817288"/>
            <a:ext cx="490160" cy="355208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500" dirty="0">
                <a:latin typeface="LatoLatin" panose="020F0502020204030203" pitchFamily="34" charset="-70"/>
              </a:rPr>
              <a:t>Gāzes ieguves un sistēmu ekspluatācijas nodaļa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48EE04FA-9029-487E-B7BE-5E23E325695A}"/>
              </a:ext>
            </a:extLst>
          </p:cNvPr>
          <p:cNvSpPr txBox="1"/>
          <p:nvPr/>
        </p:nvSpPr>
        <p:spPr>
          <a:xfrm>
            <a:off x="6557971" y="-48360"/>
            <a:ext cx="2514527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  <a:p>
            <a:pPr algn="r" eaLnBrk="1" hangingPunct="1">
              <a:spcBef>
                <a:spcPct val="0"/>
              </a:spcBef>
              <a:buNone/>
            </a:pPr>
            <a:endParaRPr lang="lv-LV" altLang="lv-LV" sz="14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lv-LV" altLang="lv-LV" sz="800" dirty="0">
              <a:latin typeface="LatoLatin" panose="020F0502020204030203" pitchFamily="34" charset="-7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83CFDDF-F06C-41D2-980F-63FCE6C7C2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71" y="182453"/>
            <a:ext cx="966653" cy="303014"/>
          </a:xfrm>
          <a:prstGeom prst="rect">
            <a:avLst/>
          </a:prstGeom>
        </p:spPr>
      </p:pic>
      <p:sp>
        <p:nvSpPr>
          <p:cNvPr id="92" name="AutoShape 136">
            <a:extLst>
              <a:ext uri="{FF2B5EF4-FFF2-40B4-BE49-F238E27FC236}">
                <a16:creationId xmlns:a16="http://schemas.microsoft.com/office/drawing/2014/main" xmlns="" id="{8D9E3AF2-A4DD-4AF7-BD8D-84EA2163E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7470" y="970534"/>
            <a:ext cx="1903331" cy="513182"/>
          </a:xfrm>
          <a:prstGeom prst="flowChartAlternateProcess">
            <a:avLst/>
          </a:prstGeom>
          <a:solidFill>
            <a:srgbClr val="0066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1200" b="1" dirty="0">
                <a:latin typeface="LatoLatin" panose="020F0502020204030203" pitchFamily="34" charset="-70"/>
              </a:rPr>
              <a:t>Padome</a:t>
            </a:r>
          </a:p>
        </p:txBody>
      </p:sp>
      <p:sp>
        <p:nvSpPr>
          <p:cNvPr id="142" name="AutoShape 136">
            <a:extLst>
              <a:ext uri="{FF2B5EF4-FFF2-40B4-BE49-F238E27FC236}">
                <a16:creationId xmlns:a16="http://schemas.microsoft.com/office/drawing/2014/main" xmlns="" id="{7877A63B-0EDE-46F8-AC12-A75AFF13B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5706" y="1405817"/>
            <a:ext cx="1007889" cy="425357"/>
          </a:xfrm>
          <a:prstGeom prst="flowChartAlternateProcess">
            <a:avLst/>
          </a:prstGeom>
          <a:solidFill>
            <a:srgbClr val="6666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700" b="1" dirty="0">
                <a:latin typeface="LatoLatin" panose="020F0502020204030203" pitchFamily="34" charset="-70"/>
              </a:rPr>
              <a:t>Iekšējais revidents</a:t>
            </a:r>
          </a:p>
        </p:txBody>
      </p:sp>
      <p:sp>
        <p:nvSpPr>
          <p:cNvPr id="114" name="AutoShape 136">
            <a:extLst>
              <a:ext uri="{FF2B5EF4-FFF2-40B4-BE49-F238E27FC236}">
                <a16:creationId xmlns:a16="http://schemas.microsoft.com/office/drawing/2014/main" xmlns="" id="{5DBD933A-C21D-4789-9070-B6E14162B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4341" y="6280755"/>
            <a:ext cx="479957" cy="355208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500" dirty="0">
                <a:latin typeface="LatoLatin" panose="020F0502020204030203" pitchFamily="34" charset="-70"/>
              </a:rPr>
              <a:t>BNA pārstrādes nodaļa</a:t>
            </a:r>
          </a:p>
        </p:txBody>
      </p:sp>
      <p:sp>
        <p:nvSpPr>
          <p:cNvPr id="155" name="AutoShape 136">
            <a:extLst>
              <a:ext uri="{FF2B5EF4-FFF2-40B4-BE49-F238E27FC236}">
                <a16:creationId xmlns:a16="http://schemas.microsoft.com/office/drawing/2014/main" xmlns="" id="{F6FE7B33-2029-46A7-988D-6CA3AAFA7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754" y="3787899"/>
            <a:ext cx="1895155" cy="564162"/>
          </a:xfrm>
          <a:prstGeom prst="flowChartAlternateProcess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1000" b="1" dirty="0">
                <a:latin typeface="LatoLatin" panose="020F0502020204030203" pitchFamily="34" charset="-70"/>
              </a:rPr>
              <a:t>Ražošanas pārvalde </a:t>
            </a:r>
          </a:p>
        </p:txBody>
      </p:sp>
      <p:cxnSp>
        <p:nvCxnSpPr>
          <p:cNvPr id="126" name="Straight Connector 41">
            <a:extLst>
              <a:ext uri="{FF2B5EF4-FFF2-40B4-BE49-F238E27FC236}">
                <a16:creationId xmlns:a16="http://schemas.microsoft.com/office/drawing/2014/main" xmlns="" id="{BD5BB66F-C316-4A75-AF12-342B49FE7933}"/>
              </a:ext>
            </a:extLst>
          </p:cNvPr>
          <p:cNvCxnSpPr>
            <a:cxnSpLocks/>
          </p:cNvCxnSpPr>
          <p:nvPr/>
        </p:nvCxnSpPr>
        <p:spPr>
          <a:xfrm>
            <a:off x="4738672" y="5187477"/>
            <a:ext cx="0" cy="12817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AutoShape 136">
            <a:extLst>
              <a:ext uri="{FF2B5EF4-FFF2-40B4-BE49-F238E27FC236}">
                <a16:creationId xmlns:a16="http://schemas.microsoft.com/office/drawing/2014/main" xmlns="" id="{610D2170-EE2C-4DBD-B063-2CABBD9ED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307" y="6280169"/>
            <a:ext cx="720024" cy="353542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500" dirty="0">
                <a:latin typeface="LatoLatin" panose="020F0502020204030203" pitchFamily="34" charset="-70"/>
              </a:rPr>
              <a:t>Tehniskā nodrošinājuma nodaļa</a:t>
            </a:r>
          </a:p>
        </p:txBody>
      </p:sp>
      <p:sp>
        <p:nvSpPr>
          <p:cNvPr id="147" name="AutoShape 136">
            <a:extLst>
              <a:ext uri="{FF2B5EF4-FFF2-40B4-BE49-F238E27FC236}">
                <a16:creationId xmlns:a16="http://schemas.microsoft.com/office/drawing/2014/main" xmlns="" id="{64F0E643-29A5-4109-B930-28D5DA3BF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4861" y="5828366"/>
            <a:ext cx="727936" cy="372795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500" dirty="0">
                <a:latin typeface="LatoLatin" panose="020F0502020204030203" pitchFamily="34" charset="-70"/>
              </a:rPr>
              <a:t>Komersantu atkritumu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500" dirty="0">
                <a:latin typeface="LatoLatin" panose="020F0502020204030203" pitchFamily="34" charset="-70"/>
              </a:rPr>
              <a:t>apsaimniekošanas nodaļa</a:t>
            </a:r>
          </a:p>
        </p:txBody>
      </p:sp>
      <p:cxnSp>
        <p:nvCxnSpPr>
          <p:cNvPr id="149" name="Straight Connector 41">
            <a:extLst>
              <a:ext uri="{FF2B5EF4-FFF2-40B4-BE49-F238E27FC236}">
                <a16:creationId xmlns:a16="http://schemas.microsoft.com/office/drawing/2014/main" xmlns="" id="{25CF1EBE-05FF-41A1-AE2F-3E133083FC97}"/>
              </a:ext>
            </a:extLst>
          </p:cNvPr>
          <p:cNvCxnSpPr>
            <a:cxnSpLocks/>
          </p:cNvCxnSpPr>
          <p:nvPr/>
        </p:nvCxnSpPr>
        <p:spPr>
          <a:xfrm>
            <a:off x="3165416" y="5187477"/>
            <a:ext cx="0" cy="12874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AutoShape 136">
            <a:extLst>
              <a:ext uri="{FF2B5EF4-FFF2-40B4-BE49-F238E27FC236}">
                <a16:creationId xmlns:a16="http://schemas.microsoft.com/office/drawing/2014/main" xmlns="" id="{E6C2F04E-9BC5-4F6E-AF4C-80F06FEFB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1582" y="4924553"/>
            <a:ext cx="508283" cy="752734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Siltumnīcas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daļa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</p:txBody>
      </p:sp>
      <p:sp>
        <p:nvSpPr>
          <p:cNvPr id="88" name="AutoShape 136">
            <a:extLst>
              <a:ext uri="{FF2B5EF4-FFF2-40B4-BE49-F238E27FC236}">
                <a16:creationId xmlns:a16="http://schemas.microsoft.com/office/drawing/2014/main" xmlns="" id="{6511957A-6E7F-4308-AF67-6EE269CF0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2130" y="4921674"/>
            <a:ext cx="764377" cy="763273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6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Atkritumu apsaimniekošanas daļa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</p:txBody>
      </p:sp>
      <p:sp>
        <p:nvSpPr>
          <p:cNvPr id="90" name="AutoShape 136">
            <a:extLst>
              <a:ext uri="{FF2B5EF4-FFF2-40B4-BE49-F238E27FC236}">
                <a16:creationId xmlns:a16="http://schemas.microsoft.com/office/drawing/2014/main" xmlns="" id="{A210BD01-0938-448B-A593-07CA74591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1288" y="4933956"/>
            <a:ext cx="487250" cy="752733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Enerģētikas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daļa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</p:txBody>
      </p:sp>
      <p:cxnSp>
        <p:nvCxnSpPr>
          <p:cNvPr id="175" name="Straight Arrow Connector 78">
            <a:extLst>
              <a:ext uri="{FF2B5EF4-FFF2-40B4-BE49-F238E27FC236}">
                <a16:creationId xmlns:a16="http://schemas.microsoft.com/office/drawing/2014/main" xmlns="" id="{1409BC32-42F1-4BF4-B662-EEE32A112AE7}"/>
              </a:ext>
            </a:extLst>
          </p:cNvPr>
          <p:cNvCxnSpPr>
            <a:cxnSpLocks/>
            <a:endCxn id="114" idx="3"/>
          </p:cNvCxnSpPr>
          <p:nvPr/>
        </p:nvCxnSpPr>
        <p:spPr>
          <a:xfrm flipH="1">
            <a:off x="4614298" y="6458359"/>
            <a:ext cx="1138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50">
            <a:extLst>
              <a:ext uri="{FF2B5EF4-FFF2-40B4-BE49-F238E27FC236}">
                <a16:creationId xmlns:a16="http://schemas.microsoft.com/office/drawing/2014/main" xmlns="" id="{ED489CEA-3306-476E-AD8E-3267BAAA9753}"/>
              </a:ext>
            </a:extLst>
          </p:cNvPr>
          <p:cNvCxnSpPr>
            <a:cxnSpLocks/>
          </p:cNvCxnSpPr>
          <p:nvPr/>
        </p:nvCxnSpPr>
        <p:spPr>
          <a:xfrm>
            <a:off x="5944351" y="1204106"/>
            <a:ext cx="0" cy="201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42">
            <a:extLst>
              <a:ext uri="{FF2B5EF4-FFF2-40B4-BE49-F238E27FC236}">
                <a16:creationId xmlns:a16="http://schemas.microsoft.com/office/drawing/2014/main" xmlns="" id="{0CE2AD4E-E530-4275-9BA7-6E0B79900694}"/>
              </a:ext>
            </a:extLst>
          </p:cNvPr>
          <p:cNvCxnSpPr>
            <a:cxnSpLocks/>
          </p:cNvCxnSpPr>
          <p:nvPr/>
        </p:nvCxnSpPr>
        <p:spPr>
          <a:xfrm>
            <a:off x="4621448" y="5187477"/>
            <a:ext cx="117224" cy="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FE81C1EF-A5FA-4301-8F2A-C0513C9DF165}"/>
              </a:ext>
            </a:extLst>
          </p:cNvPr>
          <p:cNvSpPr txBox="1"/>
          <p:nvPr/>
        </p:nvSpPr>
        <p:spPr>
          <a:xfrm>
            <a:off x="372149" y="6350099"/>
            <a:ext cx="490240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800" b="1" dirty="0">
                <a:latin typeface="LatoLatin" panose="020F0502020204030203" pitchFamily="34" charset="-70"/>
              </a:rPr>
              <a:t>*BNA – bioloģiski noārdāmie atkritumi </a:t>
            </a:r>
          </a:p>
          <a:p>
            <a:endParaRPr lang="lv-LV" sz="800" b="1" dirty="0">
              <a:latin typeface="LatoLatin" panose="020F0502020204030203" pitchFamily="34" charset="-70"/>
            </a:endParaRPr>
          </a:p>
        </p:txBody>
      </p:sp>
      <p:cxnSp>
        <p:nvCxnSpPr>
          <p:cNvPr id="139" name="Straight Connector 26">
            <a:extLst>
              <a:ext uri="{FF2B5EF4-FFF2-40B4-BE49-F238E27FC236}">
                <a16:creationId xmlns:a16="http://schemas.microsoft.com/office/drawing/2014/main" xmlns="" id="{3A8B1DC9-4667-46CB-9628-DEAF0497CF8F}"/>
              </a:ext>
            </a:extLst>
          </p:cNvPr>
          <p:cNvCxnSpPr>
            <a:cxnSpLocks/>
          </p:cNvCxnSpPr>
          <p:nvPr/>
        </p:nvCxnSpPr>
        <p:spPr>
          <a:xfrm>
            <a:off x="5168971" y="1197471"/>
            <a:ext cx="771667" cy="55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Straight Arrow Connector 67">
            <a:extLst>
              <a:ext uri="{FF2B5EF4-FFF2-40B4-BE49-F238E27FC236}">
                <a16:creationId xmlns:a16="http://schemas.microsoft.com/office/drawing/2014/main" xmlns="" id="{C041E6F5-178D-4710-A436-6F56371008C2}"/>
              </a:ext>
            </a:extLst>
          </p:cNvPr>
          <p:cNvCxnSpPr>
            <a:cxnSpLocks/>
          </p:cNvCxnSpPr>
          <p:nvPr/>
        </p:nvCxnSpPr>
        <p:spPr>
          <a:xfrm>
            <a:off x="4310376" y="4365104"/>
            <a:ext cx="0" cy="211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4" name="Straight Arrow Connector 78">
            <a:extLst>
              <a:ext uri="{FF2B5EF4-FFF2-40B4-BE49-F238E27FC236}">
                <a16:creationId xmlns:a16="http://schemas.microsoft.com/office/drawing/2014/main" xmlns="" id="{3AD1C577-213E-4152-A392-29F334D41AEA}"/>
              </a:ext>
            </a:extLst>
          </p:cNvPr>
          <p:cNvCxnSpPr>
            <a:cxnSpLocks/>
          </p:cNvCxnSpPr>
          <p:nvPr/>
        </p:nvCxnSpPr>
        <p:spPr>
          <a:xfrm>
            <a:off x="3161998" y="6469254"/>
            <a:ext cx="1431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78">
            <a:extLst>
              <a:ext uri="{FF2B5EF4-FFF2-40B4-BE49-F238E27FC236}">
                <a16:creationId xmlns:a16="http://schemas.microsoft.com/office/drawing/2014/main" xmlns="" id="{02B63AF6-4225-DC04-8F3C-42BD0A16B199}"/>
              </a:ext>
            </a:extLst>
          </p:cNvPr>
          <p:cNvCxnSpPr>
            <a:cxnSpLocks/>
          </p:cNvCxnSpPr>
          <p:nvPr/>
        </p:nvCxnSpPr>
        <p:spPr>
          <a:xfrm>
            <a:off x="3170197" y="6014763"/>
            <a:ext cx="1431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Straight Arrow Connector 78">
            <a:extLst>
              <a:ext uri="{FF2B5EF4-FFF2-40B4-BE49-F238E27FC236}">
                <a16:creationId xmlns:a16="http://schemas.microsoft.com/office/drawing/2014/main" xmlns="" id="{6CF3D115-E98B-86CE-3DF3-F92C9A796DEA}"/>
              </a:ext>
            </a:extLst>
          </p:cNvPr>
          <p:cNvCxnSpPr>
            <a:cxnSpLocks/>
          </p:cNvCxnSpPr>
          <p:nvPr/>
        </p:nvCxnSpPr>
        <p:spPr>
          <a:xfrm flipH="1">
            <a:off x="4624801" y="5992695"/>
            <a:ext cx="1138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2">
            <a:extLst>
              <a:ext uri="{FF2B5EF4-FFF2-40B4-BE49-F238E27FC236}">
                <a16:creationId xmlns:a16="http://schemas.microsoft.com/office/drawing/2014/main" xmlns="" id="{FDCE3227-D829-2D8E-7396-60513FB5A0F4}"/>
              </a:ext>
            </a:extLst>
          </p:cNvPr>
          <p:cNvCxnSpPr>
            <a:cxnSpLocks/>
          </p:cNvCxnSpPr>
          <p:nvPr/>
        </p:nvCxnSpPr>
        <p:spPr>
          <a:xfrm>
            <a:off x="3160636" y="5191190"/>
            <a:ext cx="10624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C21BA530-4E77-410C-B704-61C6BFC1FFA6}"/>
              </a:ext>
            </a:extLst>
          </p:cNvPr>
          <p:cNvCxnSpPr>
            <a:cxnSpLocks/>
          </p:cNvCxnSpPr>
          <p:nvPr/>
        </p:nvCxnSpPr>
        <p:spPr>
          <a:xfrm>
            <a:off x="3701843" y="4576729"/>
            <a:ext cx="131969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98307C15-EBD9-43AF-BD8F-CCD6692BD6E2}"/>
              </a:ext>
            </a:extLst>
          </p:cNvPr>
          <p:cNvCxnSpPr>
            <a:cxnSpLocks/>
          </p:cNvCxnSpPr>
          <p:nvPr/>
        </p:nvCxnSpPr>
        <p:spPr>
          <a:xfrm>
            <a:off x="4312636" y="4577699"/>
            <a:ext cx="0" cy="3005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xmlns="" id="{A672466F-5B00-436E-B249-0DBE5F3354EB}"/>
              </a:ext>
            </a:extLst>
          </p:cNvPr>
          <p:cNvCxnSpPr>
            <a:cxnSpLocks/>
          </p:cNvCxnSpPr>
          <p:nvPr/>
        </p:nvCxnSpPr>
        <p:spPr>
          <a:xfrm>
            <a:off x="3701843" y="4582354"/>
            <a:ext cx="3440" cy="307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67">
            <a:extLst>
              <a:ext uri="{FF2B5EF4-FFF2-40B4-BE49-F238E27FC236}">
                <a16:creationId xmlns:a16="http://schemas.microsoft.com/office/drawing/2014/main" xmlns="" id="{24571A84-2CD7-468E-93B5-534C8C3D9525}"/>
              </a:ext>
            </a:extLst>
          </p:cNvPr>
          <p:cNvCxnSpPr>
            <a:cxnSpLocks/>
          </p:cNvCxnSpPr>
          <p:nvPr/>
        </p:nvCxnSpPr>
        <p:spPr>
          <a:xfrm>
            <a:off x="5016571" y="4583040"/>
            <a:ext cx="0" cy="313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AutoShape 136">
            <a:extLst>
              <a:ext uri="{FF2B5EF4-FFF2-40B4-BE49-F238E27FC236}">
                <a16:creationId xmlns:a16="http://schemas.microsoft.com/office/drawing/2014/main" xmlns="" id="{005855F0-6DFC-3960-8B19-AF9F64FDB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548" y="1732519"/>
            <a:ext cx="1844515" cy="293926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1100" b="1" noProof="1">
                <a:latin typeface="LatoLatin" panose="020F0502020204030203" pitchFamily="34" charset="-70"/>
              </a:rPr>
              <a:t>Valde</a:t>
            </a:r>
          </a:p>
        </p:txBody>
      </p:sp>
      <p:sp>
        <p:nvSpPr>
          <p:cNvPr id="227" name="AutoShape 136">
            <a:extLst>
              <a:ext uri="{FF2B5EF4-FFF2-40B4-BE49-F238E27FC236}">
                <a16:creationId xmlns:a16="http://schemas.microsoft.com/office/drawing/2014/main" xmlns="" id="{DB8F3F1B-1EC5-41C2-AADC-8864DABCB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741" y="4933771"/>
            <a:ext cx="492711" cy="76621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Vides pārvaldības daļa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</p:txBody>
      </p: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xmlns="" id="{A3A31737-9F8E-4DCE-B044-F5C3720C9C2D}"/>
              </a:ext>
            </a:extLst>
          </p:cNvPr>
          <p:cNvCxnSpPr>
            <a:cxnSpLocks/>
          </p:cNvCxnSpPr>
          <p:nvPr/>
        </p:nvCxnSpPr>
        <p:spPr>
          <a:xfrm>
            <a:off x="6693202" y="4541231"/>
            <a:ext cx="124772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Arrow Connector 50">
            <a:extLst>
              <a:ext uri="{FF2B5EF4-FFF2-40B4-BE49-F238E27FC236}">
                <a16:creationId xmlns:a16="http://schemas.microsoft.com/office/drawing/2014/main" xmlns="" id="{9D16A944-90BC-432E-9798-5082A7EBE3BF}"/>
              </a:ext>
            </a:extLst>
          </p:cNvPr>
          <p:cNvCxnSpPr>
            <a:cxnSpLocks/>
          </p:cNvCxnSpPr>
          <p:nvPr/>
        </p:nvCxnSpPr>
        <p:spPr>
          <a:xfrm>
            <a:off x="7234627" y="2789375"/>
            <a:ext cx="0" cy="981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1" name="AutoShape 136">
            <a:extLst>
              <a:ext uri="{FF2B5EF4-FFF2-40B4-BE49-F238E27FC236}">
                <a16:creationId xmlns:a16="http://schemas.microsoft.com/office/drawing/2014/main" xmlns="" id="{7F807EC8-E85A-4839-9A74-605CE90B4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6792" y="4902953"/>
            <a:ext cx="608305" cy="772385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Vides izglītības un komunikācijas daļa</a:t>
            </a:r>
          </a:p>
        </p:txBody>
      </p:sp>
      <p:cxnSp>
        <p:nvCxnSpPr>
          <p:cNvPr id="232" name="Straight Arrow Connector 73">
            <a:extLst>
              <a:ext uri="{FF2B5EF4-FFF2-40B4-BE49-F238E27FC236}">
                <a16:creationId xmlns:a16="http://schemas.microsoft.com/office/drawing/2014/main" xmlns="" id="{2DDE1BFA-BEAE-4A0F-9505-90CCC3CACB4A}"/>
              </a:ext>
            </a:extLst>
          </p:cNvPr>
          <p:cNvCxnSpPr>
            <a:cxnSpLocks/>
          </p:cNvCxnSpPr>
          <p:nvPr/>
        </p:nvCxnSpPr>
        <p:spPr>
          <a:xfrm>
            <a:off x="6693202" y="4542609"/>
            <a:ext cx="0" cy="3511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3" name="AutoShape 136">
            <a:extLst>
              <a:ext uri="{FF2B5EF4-FFF2-40B4-BE49-F238E27FC236}">
                <a16:creationId xmlns:a16="http://schemas.microsoft.com/office/drawing/2014/main" xmlns="" id="{34706BE5-9A4D-42B7-AC7E-63874BB70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3024" y="3785037"/>
            <a:ext cx="1366388" cy="524005"/>
          </a:xfrm>
          <a:prstGeom prst="flowChartAlternateProcess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1000" b="1" dirty="0">
                <a:latin typeface="LatoLatin" panose="020F0502020204030203" pitchFamily="34" charset="-70"/>
              </a:rPr>
              <a:t>Vides un attīstības pārvalde</a:t>
            </a:r>
          </a:p>
        </p:txBody>
      </p:sp>
      <p:sp>
        <p:nvSpPr>
          <p:cNvPr id="234" name="AutoShape 136">
            <a:extLst>
              <a:ext uri="{FF2B5EF4-FFF2-40B4-BE49-F238E27FC236}">
                <a16:creationId xmlns:a16="http://schemas.microsoft.com/office/drawing/2014/main" xmlns="" id="{9262718F-BD62-460F-984B-55D6754DE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4115" y="2507852"/>
            <a:ext cx="1050391" cy="368934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1100" b="1" dirty="0">
                <a:latin typeface="LatoLatin" panose="020F0502020204030203" pitchFamily="34" charset="-70"/>
              </a:rPr>
              <a:t>Valdes loceklis</a:t>
            </a:r>
            <a:endParaRPr lang="lv-LV" altLang="lv-LV" sz="1000" b="1" dirty="0">
              <a:latin typeface="LatoLatin" panose="020F0502020204030203" pitchFamily="34" charset="-70"/>
            </a:endParaRPr>
          </a:p>
        </p:txBody>
      </p:sp>
      <p:cxnSp>
        <p:nvCxnSpPr>
          <p:cNvPr id="235" name="Straight Arrow Connector 67">
            <a:extLst>
              <a:ext uri="{FF2B5EF4-FFF2-40B4-BE49-F238E27FC236}">
                <a16:creationId xmlns:a16="http://schemas.microsoft.com/office/drawing/2014/main" xmlns="" id="{CA3F9575-2DC2-4072-9835-656B5D7E027B}"/>
              </a:ext>
            </a:extLst>
          </p:cNvPr>
          <p:cNvCxnSpPr>
            <a:cxnSpLocks/>
          </p:cNvCxnSpPr>
          <p:nvPr/>
        </p:nvCxnSpPr>
        <p:spPr>
          <a:xfrm>
            <a:off x="7288594" y="4317184"/>
            <a:ext cx="0" cy="225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6" name="AutoShape 136">
            <a:extLst>
              <a:ext uri="{FF2B5EF4-FFF2-40B4-BE49-F238E27FC236}">
                <a16:creationId xmlns:a16="http://schemas.microsoft.com/office/drawing/2014/main" xmlns="" id="{B3B97B11-315E-2D0D-6454-AA3F5622D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8809" y="4510979"/>
            <a:ext cx="634586" cy="293926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700" b="1" noProof="1">
                <a:latin typeface="LatoLatin" panose="020F0502020204030203" pitchFamily="34" charset="-70"/>
              </a:rPr>
              <a:t>Ilgtspējas vadītājs</a:t>
            </a:r>
          </a:p>
        </p:txBody>
      </p:sp>
      <p:cxnSp>
        <p:nvCxnSpPr>
          <p:cNvPr id="237" name="Straight Arrow Connector 67">
            <a:extLst>
              <a:ext uri="{FF2B5EF4-FFF2-40B4-BE49-F238E27FC236}">
                <a16:creationId xmlns:a16="http://schemas.microsoft.com/office/drawing/2014/main" xmlns="" id="{F342BA9D-479C-6E04-3BCF-D8A7BA302CD8}"/>
              </a:ext>
            </a:extLst>
          </p:cNvPr>
          <p:cNvCxnSpPr>
            <a:cxnSpLocks/>
          </p:cNvCxnSpPr>
          <p:nvPr/>
        </p:nvCxnSpPr>
        <p:spPr>
          <a:xfrm flipH="1">
            <a:off x="6424139" y="4287833"/>
            <a:ext cx="169976" cy="2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8" name="AutoShape 136">
            <a:extLst>
              <a:ext uri="{FF2B5EF4-FFF2-40B4-BE49-F238E27FC236}">
                <a16:creationId xmlns:a16="http://schemas.microsoft.com/office/drawing/2014/main" xmlns="" id="{C9D18708-8169-0066-8762-B6288C9D5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03" y="4946400"/>
            <a:ext cx="756082" cy="753589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solidFill>
                  <a:schemeClr val="accent6">
                    <a:lumMod val="50000"/>
                  </a:schemeClr>
                </a:solidFill>
                <a:latin typeface="LatoLatin" panose="020F0502020204030203" pitchFamily="34" charset="-70"/>
              </a:rPr>
              <a:t>Atkritumu apsaimniekošanas reģionālais centrs</a:t>
            </a:r>
          </a:p>
        </p:txBody>
      </p:sp>
      <p:cxnSp>
        <p:nvCxnSpPr>
          <p:cNvPr id="239" name="Straight Arrow Connector 73">
            <a:extLst>
              <a:ext uri="{FF2B5EF4-FFF2-40B4-BE49-F238E27FC236}">
                <a16:creationId xmlns:a16="http://schemas.microsoft.com/office/drawing/2014/main" xmlns="" id="{8ED34939-7FCE-6B1C-4BF9-0B703659D947}"/>
              </a:ext>
            </a:extLst>
          </p:cNvPr>
          <p:cNvCxnSpPr>
            <a:cxnSpLocks/>
          </p:cNvCxnSpPr>
          <p:nvPr/>
        </p:nvCxnSpPr>
        <p:spPr>
          <a:xfrm>
            <a:off x="7288594" y="4541231"/>
            <a:ext cx="0" cy="374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0" name="Straight Arrow Connector 73">
            <a:extLst>
              <a:ext uri="{FF2B5EF4-FFF2-40B4-BE49-F238E27FC236}">
                <a16:creationId xmlns:a16="http://schemas.microsoft.com/office/drawing/2014/main" xmlns="" id="{AFCDFFDF-9FFB-4F6E-74CC-F503D6C2D1F1}"/>
              </a:ext>
            </a:extLst>
          </p:cNvPr>
          <p:cNvCxnSpPr>
            <a:cxnSpLocks/>
          </p:cNvCxnSpPr>
          <p:nvPr/>
        </p:nvCxnSpPr>
        <p:spPr>
          <a:xfrm>
            <a:off x="7940923" y="4541231"/>
            <a:ext cx="8489" cy="405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1" name="Straight Connector 26">
            <a:extLst>
              <a:ext uri="{FF2B5EF4-FFF2-40B4-BE49-F238E27FC236}">
                <a16:creationId xmlns:a16="http://schemas.microsoft.com/office/drawing/2014/main" xmlns="" id="{D5A680A1-0E4E-5347-9739-6A7DD9BEE782}"/>
              </a:ext>
            </a:extLst>
          </p:cNvPr>
          <p:cNvCxnSpPr>
            <a:cxnSpLocks/>
            <a:endCxn id="243" idx="2"/>
          </p:cNvCxnSpPr>
          <p:nvPr/>
        </p:nvCxnSpPr>
        <p:spPr>
          <a:xfrm flipH="1" flipV="1">
            <a:off x="8582653" y="2209225"/>
            <a:ext cx="77042" cy="30799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Straight Arrow Connector 73">
            <a:extLst>
              <a:ext uri="{FF2B5EF4-FFF2-40B4-BE49-F238E27FC236}">
                <a16:creationId xmlns:a16="http://schemas.microsoft.com/office/drawing/2014/main" xmlns="" id="{1FD11541-A697-ADA5-CBB0-5B5963365B93}"/>
              </a:ext>
            </a:extLst>
          </p:cNvPr>
          <p:cNvCxnSpPr>
            <a:cxnSpLocks/>
          </p:cNvCxnSpPr>
          <p:nvPr/>
        </p:nvCxnSpPr>
        <p:spPr>
          <a:xfrm flipH="1" flipV="1">
            <a:off x="8346048" y="5289967"/>
            <a:ext cx="313647" cy="10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AutoShape 136">
            <a:extLst>
              <a:ext uri="{FF2B5EF4-FFF2-40B4-BE49-F238E27FC236}">
                <a16:creationId xmlns:a16="http://schemas.microsoft.com/office/drawing/2014/main" xmlns="" id="{5E1FB2C7-C724-7B68-85CB-D9BCC5B2F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832" y="1884832"/>
            <a:ext cx="939642" cy="324393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1100" b="1" dirty="0">
                <a:latin typeface="LatoLatin" panose="020F0502020204030203" pitchFamily="34" charset="-70"/>
              </a:rPr>
              <a:t>Uzraudzības padome</a:t>
            </a:r>
            <a:endParaRPr lang="lv-LV" altLang="lv-LV" sz="1000" b="1" dirty="0">
              <a:latin typeface="LatoLatin" panose="020F0502020204030203" pitchFamily="34" charset="-70"/>
            </a:endParaRPr>
          </a:p>
        </p:txBody>
      </p:sp>
      <p:sp>
        <p:nvSpPr>
          <p:cNvPr id="244" name="AutoShape 136">
            <a:extLst>
              <a:ext uri="{FF2B5EF4-FFF2-40B4-BE49-F238E27FC236}">
                <a16:creationId xmlns:a16="http://schemas.microsoft.com/office/drawing/2014/main" xmlns="" id="{52AD7B8F-E804-D01C-4A5E-BE8CBB315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3812" y="1066039"/>
            <a:ext cx="1297981" cy="319417"/>
          </a:xfrm>
          <a:prstGeom prst="flowChartAlternateProcess">
            <a:avLst/>
          </a:prstGeom>
          <a:solidFill>
            <a:srgbClr val="0066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1200" b="1" dirty="0">
                <a:latin typeface="LatoLatin" panose="020F0502020204030203" pitchFamily="34" charset="-70"/>
              </a:rPr>
              <a:t>Pašvaldības</a:t>
            </a:r>
          </a:p>
        </p:txBody>
      </p:sp>
      <p:cxnSp>
        <p:nvCxnSpPr>
          <p:cNvPr id="245" name="Straight Arrow Connector 50">
            <a:extLst>
              <a:ext uri="{FF2B5EF4-FFF2-40B4-BE49-F238E27FC236}">
                <a16:creationId xmlns:a16="http://schemas.microsoft.com/office/drawing/2014/main" xmlns="" id="{00271571-82D9-755D-1A8F-9381332E9D4A}"/>
              </a:ext>
            </a:extLst>
          </p:cNvPr>
          <p:cNvCxnSpPr>
            <a:cxnSpLocks/>
          </p:cNvCxnSpPr>
          <p:nvPr/>
        </p:nvCxnSpPr>
        <p:spPr>
          <a:xfrm>
            <a:off x="8473600" y="1386833"/>
            <a:ext cx="0" cy="493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9" name="AutoShape 136">
            <a:extLst>
              <a:ext uri="{FF2B5EF4-FFF2-40B4-BE49-F238E27FC236}">
                <a16:creationId xmlns:a16="http://schemas.microsoft.com/office/drawing/2014/main" xmlns="" id="{231E4227-A946-4FEA-9DA9-FECB6A4FB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1182" y="3150029"/>
            <a:ext cx="1720214" cy="340227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1100" b="1" dirty="0">
                <a:latin typeface="LatoLatin" panose="020F0502020204030203" pitchFamily="34" charset="-70"/>
              </a:rPr>
              <a:t>Izpilddirektors</a:t>
            </a:r>
          </a:p>
        </p:txBody>
      </p:sp>
      <p:sp>
        <p:nvSpPr>
          <p:cNvPr id="250" name="AutoShape 136">
            <a:extLst>
              <a:ext uri="{FF2B5EF4-FFF2-40B4-BE49-F238E27FC236}">
                <a16:creationId xmlns:a16="http://schemas.microsoft.com/office/drawing/2014/main" xmlns="" id="{1C3A3F7C-43CC-4DEA-A93D-8BA827B84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260" y="4948001"/>
            <a:ext cx="756798" cy="79433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Būvniecības daļa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</p:txBody>
      </p:sp>
      <p:sp>
        <p:nvSpPr>
          <p:cNvPr id="251" name="AutoShape 136">
            <a:extLst>
              <a:ext uri="{FF2B5EF4-FFF2-40B4-BE49-F238E27FC236}">
                <a16:creationId xmlns:a16="http://schemas.microsoft.com/office/drawing/2014/main" xmlns="" id="{C778AE2D-78A3-4B7C-AADB-F59C7DF63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4545" y="4948781"/>
            <a:ext cx="634584" cy="757493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Administratīvā daļa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</p:txBody>
      </p:sp>
      <p:cxnSp>
        <p:nvCxnSpPr>
          <p:cNvPr id="252" name="Straight Arrow Connector 68">
            <a:extLst>
              <a:ext uri="{FF2B5EF4-FFF2-40B4-BE49-F238E27FC236}">
                <a16:creationId xmlns:a16="http://schemas.microsoft.com/office/drawing/2014/main" xmlns="" id="{D94304A1-94B6-4A44-AC50-26A68F6BE3E7}"/>
              </a:ext>
            </a:extLst>
          </p:cNvPr>
          <p:cNvCxnSpPr>
            <a:cxnSpLocks/>
          </p:cNvCxnSpPr>
          <p:nvPr/>
        </p:nvCxnSpPr>
        <p:spPr>
          <a:xfrm flipH="1">
            <a:off x="2756315" y="3316675"/>
            <a:ext cx="12617" cy="1631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4" name="Straight Arrow Connector 68">
            <a:extLst>
              <a:ext uri="{FF2B5EF4-FFF2-40B4-BE49-F238E27FC236}">
                <a16:creationId xmlns:a16="http://schemas.microsoft.com/office/drawing/2014/main" xmlns="" id="{41FA03F6-DDF7-4BCF-8F4B-54FBE8679E8A}"/>
              </a:ext>
            </a:extLst>
          </p:cNvPr>
          <p:cNvCxnSpPr>
            <a:cxnSpLocks/>
          </p:cNvCxnSpPr>
          <p:nvPr/>
        </p:nvCxnSpPr>
        <p:spPr>
          <a:xfrm>
            <a:off x="5711388" y="3319267"/>
            <a:ext cx="24232" cy="1658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5" name="AutoShape 136">
            <a:extLst>
              <a:ext uri="{FF2B5EF4-FFF2-40B4-BE49-F238E27FC236}">
                <a16:creationId xmlns:a16="http://schemas.microsoft.com/office/drawing/2014/main" xmlns="" id="{C1D96E0D-F7FB-4004-B92A-D836F1C70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4763" y="5817768"/>
            <a:ext cx="679748" cy="338236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lv-LV" sz="500" dirty="0">
                <a:latin typeface="LatoLatin" panose="020F0502020204030203" pitchFamily="34" charset="-70"/>
              </a:rPr>
              <a:t>Biroja vadības nodaļa</a:t>
            </a:r>
          </a:p>
        </p:txBody>
      </p:sp>
      <p:cxnSp>
        <p:nvCxnSpPr>
          <p:cNvPr id="2048" name="Straight Arrow Connector 78">
            <a:extLst>
              <a:ext uri="{FF2B5EF4-FFF2-40B4-BE49-F238E27FC236}">
                <a16:creationId xmlns:a16="http://schemas.microsoft.com/office/drawing/2014/main" xmlns="" id="{A6541C35-76B3-42E5-BA0B-706EA1749208}"/>
              </a:ext>
            </a:extLst>
          </p:cNvPr>
          <p:cNvCxnSpPr>
            <a:cxnSpLocks/>
          </p:cNvCxnSpPr>
          <p:nvPr/>
        </p:nvCxnSpPr>
        <p:spPr>
          <a:xfrm>
            <a:off x="5735620" y="5697199"/>
            <a:ext cx="0" cy="1386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9" name="Straight Connector 26">
            <a:extLst>
              <a:ext uri="{FF2B5EF4-FFF2-40B4-BE49-F238E27FC236}">
                <a16:creationId xmlns:a16="http://schemas.microsoft.com/office/drawing/2014/main" xmlns="" id="{ACC6E6F1-4BE0-4D5F-AAA4-E3EF9270F613}"/>
              </a:ext>
            </a:extLst>
          </p:cNvPr>
          <p:cNvCxnSpPr>
            <a:cxnSpLocks/>
          </p:cNvCxnSpPr>
          <p:nvPr/>
        </p:nvCxnSpPr>
        <p:spPr>
          <a:xfrm>
            <a:off x="2763709" y="3322494"/>
            <a:ext cx="6425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0" name="Straight Connector 26">
            <a:extLst>
              <a:ext uri="{FF2B5EF4-FFF2-40B4-BE49-F238E27FC236}">
                <a16:creationId xmlns:a16="http://schemas.microsoft.com/office/drawing/2014/main" xmlns="" id="{FF4A5DBA-E673-4527-9752-0ABC10AC9D8E}"/>
              </a:ext>
            </a:extLst>
          </p:cNvPr>
          <p:cNvCxnSpPr>
            <a:cxnSpLocks/>
            <a:stCxn id="249" idx="3"/>
          </p:cNvCxnSpPr>
          <p:nvPr/>
        </p:nvCxnSpPr>
        <p:spPr>
          <a:xfrm>
            <a:off x="5111396" y="3320143"/>
            <a:ext cx="5950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4" name="Straight Arrow Connector 50">
            <a:extLst>
              <a:ext uri="{FF2B5EF4-FFF2-40B4-BE49-F238E27FC236}">
                <a16:creationId xmlns:a16="http://schemas.microsoft.com/office/drawing/2014/main" xmlns="" id="{10CB7579-7358-7778-D841-50D46BE705FC}"/>
              </a:ext>
            </a:extLst>
          </p:cNvPr>
          <p:cNvCxnSpPr>
            <a:cxnSpLocks/>
          </p:cNvCxnSpPr>
          <p:nvPr/>
        </p:nvCxnSpPr>
        <p:spPr>
          <a:xfrm>
            <a:off x="4226794" y="3490256"/>
            <a:ext cx="435" cy="328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55" name="AutoShape 136">
            <a:extLst>
              <a:ext uri="{FF2B5EF4-FFF2-40B4-BE49-F238E27FC236}">
                <a16:creationId xmlns:a16="http://schemas.microsoft.com/office/drawing/2014/main" xmlns="" id="{E46CC92F-A97D-4816-9A32-4D4F1DCA4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07" y="4953724"/>
            <a:ext cx="809579" cy="829533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endParaRPr lang="lv-LV" altLang="lv-LV" sz="850" b="1" strike="sngStrike" dirty="0">
              <a:latin typeface="Cambria" panose="020405030504060302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lv-LV" altLang="lv-LV" sz="8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lv-LV" altLang="lv-LV" sz="8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lv-LV" altLang="lv-LV" sz="6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Klientu apkalpošanas un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kontroles daļa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850" b="1" strike="sngStrike" dirty="0">
              <a:latin typeface="Cambria" panose="020405030504060302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850" b="1" dirty="0">
              <a:latin typeface="Cambria" panose="020405030504060302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850" b="1" dirty="0">
              <a:latin typeface="Cambria" panose="02040503050406030204" pitchFamily="18" charset="0"/>
            </a:endParaRPr>
          </a:p>
        </p:txBody>
      </p:sp>
      <p:cxnSp>
        <p:nvCxnSpPr>
          <p:cNvPr id="2056" name="Straight Connector 2055">
            <a:extLst>
              <a:ext uri="{FF2B5EF4-FFF2-40B4-BE49-F238E27FC236}">
                <a16:creationId xmlns:a16="http://schemas.microsoft.com/office/drawing/2014/main" xmlns="" id="{64D3E069-6506-494B-BCC5-2818488614B2}"/>
              </a:ext>
            </a:extLst>
          </p:cNvPr>
          <p:cNvCxnSpPr>
            <a:cxnSpLocks/>
          </p:cNvCxnSpPr>
          <p:nvPr/>
        </p:nvCxnSpPr>
        <p:spPr>
          <a:xfrm>
            <a:off x="796747" y="4671768"/>
            <a:ext cx="858982" cy="83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57" name="AutoShape 136">
            <a:extLst>
              <a:ext uri="{FF2B5EF4-FFF2-40B4-BE49-F238E27FC236}">
                <a16:creationId xmlns:a16="http://schemas.microsoft.com/office/drawing/2014/main" xmlns="" id="{B3C5BC6C-F505-4FE0-858D-E455D3E13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505" y="3371394"/>
            <a:ext cx="897135" cy="345510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700" b="1" noProof="1">
                <a:latin typeface="LatoLatin" panose="020F0502020204030203" pitchFamily="34" charset="-70"/>
              </a:rPr>
              <a:t>Risku un atbilstības vadītājs</a:t>
            </a:r>
          </a:p>
        </p:txBody>
      </p:sp>
      <p:sp>
        <p:nvSpPr>
          <p:cNvPr id="2058" name="AutoShape 136">
            <a:extLst>
              <a:ext uri="{FF2B5EF4-FFF2-40B4-BE49-F238E27FC236}">
                <a16:creationId xmlns:a16="http://schemas.microsoft.com/office/drawing/2014/main" xmlns="" id="{5A6C7003-6BF5-4E7C-8E39-B83687BAF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151" y="4960663"/>
            <a:ext cx="790469" cy="853914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600" b="1" dirty="0">
              <a:latin typeface="LatoLatin" panose="020F0502020204030203" pitchFamily="34" charset="-7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Grāmatvedības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600" b="1" dirty="0">
                <a:latin typeface="LatoLatin" panose="020F0502020204030203" pitchFamily="34" charset="-70"/>
              </a:rPr>
              <a:t>daļa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700" b="1" dirty="0">
              <a:latin typeface="LatoLatin" panose="020F0502020204030203" pitchFamily="34" charset="-70"/>
            </a:endParaRPr>
          </a:p>
        </p:txBody>
      </p:sp>
      <p:cxnSp>
        <p:nvCxnSpPr>
          <p:cNvPr id="2059" name="Straight Arrow Connector 68">
            <a:extLst>
              <a:ext uri="{FF2B5EF4-FFF2-40B4-BE49-F238E27FC236}">
                <a16:creationId xmlns:a16="http://schemas.microsoft.com/office/drawing/2014/main" xmlns="" id="{2ED9DB5C-4411-48FC-A79A-16485257BFD8}"/>
              </a:ext>
            </a:extLst>
          </p:cNvPr>
          <p:cNvCxnSpPr>
            <a:cxnSpLocks/>
            <a:endCxn id="2058" idx="0"/>
          </p:cNvCxnSpPr>
          <p:nvPr/>
        </p:nvCxnSpPr>
        <p:spPr>
          <a:xfrm>
            <a:off x="1655729" y="4679895"/>
            <a:ext cx="8657" cy="2807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1" name="AutoShape 136">
            <a:extLst>
              <a:ext uri="{FF2B5EF4-FFF2-40B4-BE49-F238E27FC236}">
                <a16:creationId xmlns:a16="http://schemas.microsoft.com/office/drawing/2014/main" xmlns="" id="{3BBEE1F4-4746-4107-BC0F-460F15A8F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20" y="3834347"/>
            <a:ext cx="2228944" cy="535280"/>
          </a:xfrm>
          <a:prstGeom prst="flowChartAlternateProcess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lv-LV" altLang="lv-LV" sz="1000" b="1" dirty="0">
                <a:latin typeface="LatoLatin" panose="020F0502020204030203" pitchFamily="34" charset="-70"/>
              </a:rPr>
              <a:t>Klientu servisa un uzskaites pārvalde</a:t>
            </a:r>
          </a:p>
        </p:txBody>
      </p:sp>
      <p:cxnSp>
        <p:nvCxnSpPr>
          <p:cNvPr id="2062" name="Straight Arrow Connector 67">
            <a:extLst>
              <a:ext uri="{FF2B5EF4-FFF2-40B4-BE49-F238E27FC236}">
                <a16:creationId xmlns:a16="http://schemas.microsoft.com/office/drawing/2014/main" xmlns="" id="{3A66D953-3D47-487B-8CA2-BAD35B7B76D3}"/>
              </a:ext>
            </a:extLst>
          </p:cNvPr>
          <p:cNvCxnSpPr>
            <a:cxnSpLocks/>
          </p:cNvCxnSpPr>
          <p:nvPr/>
        </p:nvCxnSpPr>
        <p:spPr>
          <a:xfrm>
            <a:off x="1269152" y="4362752"/>
            <a:ext cx="0" cy="317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3" name="AutoShape 136">
            <a:extLst>
              <a:ext uri="{FF2B5EF4-FFF2-40B4-BE49-F238E27FC236}">
                <a16:creationId xmlns:a16="http://schemas.microsoft.com/office/drawing/2014/main" xmlns="" id="{2D4C0EA2-06FA-42A0-840D-C9C55918F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567" y="2529506"/>
            <a:ext cx="1289638" cy="339586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1100" b="1" dirty="0">
                <a:latin typeface="LatoLatin" panose="020F0502020204030203" pitchFamily="34" charset="-70"/>
              </a:rPr>
              <a:t>Valdes loceklis </a:t>
            </a:r>
          </a:p>
        </p:txBody>
      </p:sp>
      <p:cxnSp>
        <p:nvCxnSpPr>
          <p:cNvPr id="2064" name="Straight Arrow Connector 50">
            <a:extLst>
              <a:ext uri="{FF2B5EF4-FFF2-40B4-BE49-F238E27FC236}">
                <a16:creationId xmlns:a16="http://schemas.microsoft.com/office/drawing/2014/main" xmlns="" id="{B670F2F4-8D94-4FD8-89DD-5DCB7E197253}"/>
              </a:ext>
            </a:extLst>
          </p:cNvPr>
          <p:cNvCxnSpPr>
            <a:cxnSpLocks/>
          </p:cNvCxnSpPr>
          <p:nvPr/>
        </p:nvCxnSpPr>
        <p:spPr>
          <a:xfrm>
            <a:off x="1885104" y="2886900"/>
            <a:ext cx="0" cy="929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5" name="Straight Arrow Connector 68">
            <a:extLst>
              <a:ext uri="{FF2B5EF4-FFF2-40B4-BE49-F238E27FC236}">
                <a16:creationId xmlns:a16="http://schemas.microsoft.com/office/drawing/2014/main" xmlns="" id="{89D62F89-8CBD-4E32-A1B3-E620F67DE3DC}"/>
              </a:ext>
            </a:extLst>
          </p:cNvPr>
          <p:cNvCxnSpPr>
            <a:cxnSpLocks/>
            <a:endCxn id="2055" idx="0"/>
          </p:cNvCxnSpPr>
          <p:nvPr/>
        </p:nvCxnSpPr>
        <p:spPr>
          <a:xfrm flipH="1">
            <a:off x="790397" y="4671768"/>
            <a:ext cx="6350" cy="281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7" name="AutoShape 136">
            <a:extLst>
              <a:ext uri="{FF2B5EF4-FFF2-40B4-BE49-F238E27FC236}">
                <a16:creationId xmlns:a16="http://schemas.microsoft.com/office/drawing/2014/main" xmlns="" id="{555D58BC-56BE-2EBF-93CB-393B1BA53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92" y="3002273"/>
            <a:ext cx="897135" cy="320934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700" b="1" noProof="1">
                <a:latin typeface="LatoLatin" panose="020F0502020204030203" pitchFamily="34" charset="-70"/>
              </a:rPr>
              <a:t>Finanšu vadītājs</a:t>
            </a:r>
          </a:p>
        </p:txBody>
      </p:sp>
      <p:cxnSp>
        <p:nvCxnSpPr>
          <p:cNvPr id="2069" name="Straight Arrow Connector 67">
            <a:extLst>
              <a:ext uri="{FF2B5EF4-FFF2-40B4-BE49-F238E27FC236}">
                <a16:creationId xmlns:a16="http://schemas.microsoft.com/office/drawing/2014/main" xmlns="" id="{B68BD9CF-3AA5-7E03-EE39-FE8E81A557DA}"/>
              </a:ext>
            </a:extLst>
          </p:cNvPr>
          <p:cNvCxnSpPr>
            <a:cxnSpLocks/>
            <a:stCxn id="2063" idx="1"/>
          </p:cNvCxnSpPr>
          <p:nvPr/>
        </p:nvCxnSpPr>
        <p:spPr>
          <a:xfrm flipH="1">
            <a:off x="504696" y="2699299"/>
            <a:ext cx="359871" cy="266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1" name="Straight Arrow Connector 67">
            <a:extLst>
              <a:ext uri="{FF2B5EF4-FFF2-40B4-BE49-F238E27FC236}">
                <a16:creationId xmlns:a16="http://schemas.microsoft.com/office/drawing/2014/main" xmlns="" id="{E1A9CF8D-BA43-E5CA-AE17-DEDDEAE14D1C}"/>
              </a:ext>
            </a:extLst>
          </p:cNvPr>
          <p:cNvCxnSpPr>
            <a:cxnSpLocks/>
            <a:stCxn id="2063" idx="2"/>
          </p:cNvCxnSpPr>
          <p:nvPr/>
        </p:nvCxnSpPr>
        <p:spPr>
          <a:xfrm flipH="1">
            <a:off x="1282270" y="2869092"/>
            <a:ext cx="227116" cy="479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77" name="AutoShape 136">
            <a:extLst>
              <a:ext uri="{FF2B5EF4-FFF2-40B4-BE49-F238E27FC236}">
                <a16:creationId xmlns:a16="http://schemas.microsoft.com/office/drawing/2014/main" xmlns="" id="{B3EFC6AA-E9F8-98BF-D5F2-A93EB83EC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9702" y="2508087"/>
            <a:ext cx="1872209" cy="341624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1100" b="1" dirty="0">
                <a:latin typeface="LatoLatin" panose="020F0502020204030203" pitchFamily="34" charset="-70"/>
              </a:rPr>
              <a:t>Valdes priekšsēdētājs</a:t>
            </a:r>
            <a:endParaRPr lang="lv-LV" altLang="lv-LV" sz="1000" b="1" dirty="0">
              <a:latin typeface="LatoLatin" panose="020F0502020204030203" pitchFamily="34" charset="-70"/>
            </a:endParaRPr>
          </a:p>
        </p:txBody>
      </p:sp>
      <p:sp>
        <p:nvSpPr>
          <p:cNvPr id="2079" name="AutoShape 136">
            <a:extLst>
              <a:ext uri="{FF2B5EF4-FFF2-40B4-BE49-F238E27FC236}">
                <a16:creationId xmlns:a16="http://schemas.microsoft.com/office/drawing/2014/main" xmlns="" id="{040D2DFC-BB69-2EF6-3793-9FB7393B9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832" y="2918287"/>
            <a:ext cx="1006871" cy="361791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lv-LV" sz="700" b="1" noProof="1">
                <a:latin typeface="LatoLatin" panose="020F0502020204030203" pitchFamily="34" charset="-70"/>
              </a:rPr>
              <a:t>Personāla vadības partneris</a:t>
            </a:r>
          </a:p>
        </p:txBody>
      </p:sp>
      <p:cxnSp>
        <p:nvCxnSpPr>
          <p:cNvPr id="34" name="Straight Arrow Connector 50">
            <a:extLst>
              <a:ext uri="{FF2B5EF4-FFF2-40B4-BE49-F238E27FC236}">
                <a16:creationId xmlns:a16="http://schemas.microsoft.com/office/drawing/2014/main" xmlns="" id="{B2FE4DDB-6020-38C4-6C5A-CF316D5EA720}"/>
              </a:ext>
            </a:extLst>
          </p:cNvPr>
          <p:cNvCxnSpPr>
            <a:cxnSpLocks/>
            <a:stCxn id="2077" idx="2"/>
          </p:cNvCxnSpPr>
          <p:nvPr/>
        </p:nvCxnSpPr>
        <p:spPr>
          <a:xfrm>
            <a:off x="4205807" y="2849711"/>
            <a:ext cx="5497" cy="295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xmlns="" id="{583F93ED-C5DF-C12A-DDB0-E5B7BC1F34CF}"/>
              </a:ext>
            </a:extLst>
          </p:cNvPr>
          <p:cNvCxnSpPr>
            <a:cxnSpLocks/>
          </p:cNvCxnSpPr>
          <p:nvPr/>
        </p:nvCxnSpPr>
        <p:spPr>
          <a:xfrm>
            <a:off x="4189135" y="1498331"/>
            <a:ext cx="0" cy="235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67">
            <a:extLst>
              <a:ext uri="{FF2B5EF4-FFF2-40B4-BE49-F238E27FC236}">
                <a16:creationId xmlns:a16="http://schemas.microsoft.com/office/drawing/2014/main" xmlns="" id="{8D557829-1256-A5C1-37EF-D5FC424011A8}"/>
              </a:ext>
            </a:extLst>
          </p:cNvPr>
          <p:cNvCxnSpPr>
            <a:cxnSpLocks/>
            <a:stCxn id="29" idx="2"/>
          </p:cNvCxnSpPr>
          <p:nvPr/>
        </p:nvCxnSpPr>
        <p:spPr>
          <a:xfrm>
            <a:off x="4205806" y="2026445"/>
            <a:ext cx="2769" cy="189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xmlns="" id="{0724B264-A9C8-7111-E3FE-961B5E5BEC79}"/>
              </a:ext>
            </a:extLst>
          </p:cNvPr>
          <p:cNvCxnSpPr>
            <a:cxnSpLocks/>
          </p:cNvCxnSpPr>
          <p:nvPr/>
        </p:nvCxnSpPr>
        <p:spPr>
          <a:xfrm>
            <a:off x="3622594" y="2212810"/>
            <a:ext cx="1319695" cy="1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xmlns="" id="{4A54FDAF-0C50-080C-4088-0FF8F3F6C384}"/>
              </a:ext>
            </a:extLst>
          </p:cNvPr>
          <p:cNvCxnSpPr>
            <a:cxnSpLocks/>
          </p:cNvCxnSpPr>
          <p:nvPr/>
        </p:nvCxnSpPr>
        <p:spPr>
          <a:xfrm>
            <a:off x="4210846" y="2220783"/>
            <a:ext cx="0" cy="3005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xmlns="" id="{7C6B8BD1-88D6-968B-E73F-DA4425A0243C}"/>
              </a:ext>
            </a:extLst>
          </p:cNvPr>
          <p:cNvCxnSpPr>
            <a:cxnSpLocks/>
          </p:cNvCxnSpPr>
          <p:nvPr/>
        </p:nvCxnSpPr>
        <p:spPr>
          <a:xfrm flipH="1">
            <a:off x="2121205" y="2212210"/>
            <a:ext cx="1499111" cy="335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7">
            <a:extLst>
              <a:ext uri="{FF2B5EF4-FFF2-40B4-BE49-F238E27FC236}">
                <a16:creationId xmlns:a16="http://schemas.microsoft.com/office/drawing/2014/main" xmlns="" id="{B5ED9315-0306-7006-6683-1BADA25C93AA}"/>
              </a:ext>
            </a:extLst>
          </p:cNvPr>
          <p:cNvCxnSpPr>
            <a:cxnSpLocks/>
          </p:cNvCxnSpPr>
          <p:nvPr/>
        </p:nvCxnSpPr>
        <p:spPr>
          <a:xfrm>
            <a:off x="4933155" y="2212210"/>
            <a:ext cx="1704922" cy="3029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xmlns="" id="{633E38B4-23D1-2F36-3C79-0A7427C79259}"/>
              </a:ext>
            </a:extLst>
          </p:cNvPr>
          <p:cNvCxnSpPr>
            <a:cxnSpLocks/>
          </p:cNvCxnSpPr>
          <p:nvPr/>
        </p:nvCxnSpPr>
        <p:spPr>
          <a:xfrm>
            <a:off x="5144189" y="2645648"/>
            <a:ext cx="1438835" cy="8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xmlns="" id="{69399441-ED1D-C09D-EE75-F292757524E8}"/>
              </a:ext>
            </a:extLst>
          </p:cNvPr>
          <p:cNvCxnSpPr>
            <a:cxnSpLocks/>
            <a:stCxn id="2063" idx="3"/>
            <a:endCxn id="2077" idx="1"/>
          </p:cNvCxnSpPr>
          <p:nvPr/>
        </p:nvCxnSpPr>
        <p:spPr>
          <a:xfrm flipV="1">
            <a:off x="2154205" y="2678899"/>
            <a:ext cx="1115497" cy="20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xmlns="" id="{266A2EFD-B9E1-9809-24C7-E291588831C1}"/>
              </a:ext>
            </a:extLst>
          </p:cNvPr>
          <p:cNvCxnSpPr>
            <a:cxnSpLocks/>
          </p:cNvCxnSpPr>
          <p:nvPr/>
        </p:nvCxnSpPr>
        <p:spPr>
          <a:xfrm>
            <a:off x="5133554" y="2836536"/>
            <a:ext cx="180793" cy="1032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68">
            <a:extLst>
              <a:ext uri="{FF2B5EF4-FFF2-40B4-BE49-F238E27FC236}">
                <a16:creationId xmlns:a16="http://schemas.microsoft.com/office/drawing/2014/main" xmlns="" id="{EC88D165-3446-932D-3D38-8B00193E96F9}"/>
              </a:ext>
            </a:extLst>
          </p:cNvPr>
          <p:cNvCxnSpPr>
            <a:cxnSpLocks/>
          </p:cNvCxnSpPr>
          <p:nvPr/>
        </p:nvCxnSpPr>
        <p:spPr>
          <a:xfrm>
            <a:off x="8027567" y="1897962"/>
            <a:ext cx="75909" cy="3054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3" name="Straight Connector 2072">
            <a:extLst>
              <a:ext uri="{FF2B5EF4-FFF2-40B4-BE49-F238E27FC236}">
                <a16:creationId xmlns:a16="http://schemas.microsoft.com/office/drawing/2014/main" xmlns="" id="{3D8258DE-8513-3FD9-2A54-79CC55F0BEE4}"/>
              </a:ext>
            </a:extLst>
          </p:cNvPr>
          <p:cNvCxnSpPr>
            <a:cxnSpLocks/>
          </p:cNvCxnSpPr>
          <p:nvPr/>
        </p:nvCxnSpPr>
        <p:spPr>
          <a:xfrm flipV="1">
            <a:off x="5144189" y="1897962"/>
            <a:ext cx="2884195" cy="99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8131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4003</TotalTime>
  <Words>92</Words>
  <Application>Microsoft Office PowerPoint</Application>
  <PresentationFormat>On-screen Show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LatoLatin</vt:lpstr>
      <vt:lpstr>Office Theme</vt:lpstr>
      <vt:lpstr> SIA «Getliņi EKO» STRUKTŪRSHĒMA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Evija Daubere</dc:creator>
  <cp:lastModifiedBy>Arita Bauska</cp:lastModifiedBy>
  <cp:revision>427</cp:revision>
  <cp:lastPrinted>2023-09-07T13:43:13Z</cp:lastPrinted>
  <dcterms:created xsi:type="dcterms:W3CDTF">2011-10-21T11:26:29Z</dcterms:created>
  <dcterms:modified xsi:type="dcterms:W3CDTF">2024-06-28T07:57:03Z</dcterms:modified>
</cp:coreProperties>
</file>