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09" r:id="rId2"/>
  </p:sldMasterIdLst>
  <p:notesMasterIdLst>
    <p:notesMasterId r:id="rId40"/>
  </p:notesMasterIdLst>
  <p:sldIdLst>
    <p:sldId id="475" r:id="rId3"/>
    <p:sldId id="257" r:id="rId4"/>
    <p:sldId id="487" r:id="rId5"/>
    <p:sldId id="493" r:id="rId6"/>
    <p:sldId id="256" r:id="rId7"/>
    <p:sldId id="488" r:id="rId8"/>
    <p:sldId id="494" r:id="rId9"/>
    <p:sldId id="495" r:id="rId10"/>
    <p:sldId id="496" r:id="rId11"/>
    <p:sldId id="498" r:id="rId12"/>
    <p:sldId id="499" r:id="rId13"/>
    <p:sldId id="500" r:id="rId14"/>
    <p:sldId id="501" r:id="rId15"/>
    <p:sldId id="502" r:id="rId16"/>
    <p:sldId id="503" r:id="rId17"/>
    <p:sldId id="504" r:id="rId18"/>
    <p:sldId id="505" r:id="rId19"/>
    <p:sldId id="509" r:id="rId20"/>
    <p:sldId id="511" r:id="rId21"/>
    <p:sldId id="506" r:id="rId22"/>
    <p:sldId id="507" r:id="rId23"/>
    <p:sldId id="512" r:id="rId24"/>
    <p:sldId id="513" r:id="rId25"/>
    <p:sldId id="514" r:id="rId26"/>
    <p:sldId id="515" r:id="rId27"/>
    <p:sldId id="516" r:id="rId28"/>
    <p:sldId id="517" r:id="rId29"/>
    <p:sldId id="518" r:id="rId30"/>
    <p:sldId id="520" r:id="rId31"/>
    <p:sldId id="519" r:id="rId32"/>
    <p:sldId id="522" r:id="rId33"/>
    <p:sldId id="526" r:id="rId34"/>
    <p:sldId id="523" r:id="rId35"/>
    <p:sldId id="524" r:id="rId36"/>
    <p:sldId id="525" r:id="rId37"/>
    <p:sldId id="527" r:id="rId38"/>
    <p:sldId id="528" r:id="rId39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B4B"/>
    <a:srgbClr val="9E8874"/>
    <a:srgbClr val="8C694B"/>
    <a:srgbClr val="C1CFD8"/>
    <a:srgbClr val="AA9455"/>
    <a:srgbClr val="C4A08C"/>
    <a:srgbClr val="654D49"/>
    <a:srgbClr val="827D7A"/>
    <a:srgbClr val="849A37"/>
    <a:srgbClr val="3423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14" autoAdjust="0"/>
    <p:restoredTop sz="93447" autoAdjust="0"/>
  </p:normalViewPr>
  <p:slideViewPr>
    <p:cSldViewPr showGuides="1">
      <p:cViewPr varScale="1">
        <p:scale>
          <a:sx n="64" d="100"/>
          <a:sy n="64" d="100"/>
        </p:scale>
        <p:origin x="130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9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3C33D-46DC-4BEA-9572-2CA7CCABF0F7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DAE1B-7EAC-4998-AFF3-AE411EE11D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250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6E78AE41-5DB0-549E-04C3-5F7E95CB0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E5B44EF6-A357-C150-1E08-4784CD9E7C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7406BF94-AD96-CC65-5090-454854DEE9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0342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6BAD76FA-E793-FD05-9893-A74375304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2E0C5302-86D6-FCF5-738F-783FB25E7E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3D074863-4377-D6A6-03FA-DD6E847042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6257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>
          <a:extLst>
            <a:ext uri="{FF2B5EF4-FFF2-40B4-BE49-F238E27FC236}">
              <a16:creationId xmlns:a16="http://schemas.microsoft.com/office/drawing/2014/main" id="{7C36737C-4B27-412C-674D-107A8B74D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e07ff04997_0_101:notes">
            <a:extLst>
              <a:ext uri="{FF2B5EF4-FFF2-40B4-BE49-F238E27FC236}">
                <a16:creationId xmlns:a16="http://schemas.microsoft.com/office/drawing/2014/main" id="{567A512D-F820-05A1-5EE2-4BA432DAA9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2e07ff04997_0_101:notes">
            <a:extLst>
              <a:ext uri="{FF2B5EF4-FFF2-40B4-BE49-F238E27FC236}">
                <a16:creationId xmlns:a16="http://schemas.microsoft.com/office/drawing/2014/main" id="{E49D6CBC-7DFC-9C47-7718-7AD1A76003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8487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CF3A1236-84EF-479A-F9F3-1376124B8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7B6F49C3-5934-58D8-EF2B-627B0422B8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E3C5B493-6907-E94A-C261-7FB77125F1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8024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05AC840C-7779-C547-1EB9-1E8B4651B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8B9C3D90-577A-B156-E5F6-F25285017A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90EC96C7-6161-9F20-AE80-2B3912B271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732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7842F1EA-681D-1D7F-8B5A-55F826DDF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CF4F379B-DDC0-23F1-3368-C22E6C5CAB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07CEB2C1-8A82-225F-2711-6670B83C12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0510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823F48A6-2B91-A27A-2FE6-28C0971FD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EC25C860-D4A9-9C3F-54AF-28708F398E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1A954135-AF38-3245-37F4-0A73A9D7AD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9216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16DE378A-0B93-D0F0-6314-ACC9DAC2A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AF4DE0E9-851A-3C59-3D88-8DA6F9DC67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7D30F173-E23F-12C5-FFA3-105E42B577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6241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B786AB94-C491-81DF-F8ED-4620C745D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12A088ED-9D39-C8BF-ED37-E3217966A9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D99107AF-BB5F-CC77-5DC0-0059BBB6BC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79316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BB36A0F7-7666-5658-F318-5E5027AF8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CBC134A9-F88D-0A47-36AC-C5319048D7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5FEC94DF-3650-E73D-6D0B-DDEA6174BC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899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0C4A254F-169A-3CF5-E1FC-533519942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0B66B286-448E-0F08-BE31-047F4E1FAA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8D63D88F-70FB-4821-5AE6-88F8ED820F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116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B5D6F984-773C-C98C-1C55-2D0634168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DD7FBCBD-8819-B72B-175B-F0E39869C0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62F6F7D6-6C81-718E-8ADF-9A5EB13D14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9361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3FAE5E77-CBC0-D616-7F34-E73D02D17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2BF5924D-1762-DA8C-78B1-21CCF24094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2D79A9E2-FB19-65FD-4DC9-EE2FC61773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9222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460F1924-89C6-2674-72AE-2E9AEB29A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62F15BEA-263A-FD5A-B8AD-671DAD21C1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DE1D9A8A-434D-40B1-4E4B-A2FC9E303D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8721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54ADC892-1F76-0542-5454-809347DC3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6360283F-BA25-B39D-7C3B-6E34BC5FD1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5AE67820-6B50-5F60-6B4E-68FF7616B2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68155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249CE8E4-81B8-81C0-CC42-02C64B900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7066F010-6023-3190-4868-B06A4239BB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B683E897-437A-73F3-A64A-D9F6E5D2D6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26971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28D3F3D3-2949-B92D-10D5-42CD58CA1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E5410D6A-D3D8-098A-CB46-1E1771D253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E75893F9-6791-49C7-CD2A-339A09B690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4925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0276D64B-D2C4-06DB-2E54-C65E78FFC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D41897E6-25CE-C0A2-E3C9-0778FF7EB2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DCA7403B-0B51-B4B7-E51C-D2FF7996CC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96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1EF606D7-AC66-AA64-3EAA-AF15E4016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BDA6E0D7-557F-962F-8E0D-A69404F0A1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57116D18-06D9-4649-33B2-8EA2584CD2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48434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C3458E59-E97C-CC30-1E3A-05CB7BF11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067DA467-B3F2-2653-B237-0B14DDF908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316F5FBB-1ECA-25B4-14DC-F078413193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189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D2A6A8C2-9F8F-6FEA-0B94-27FDD5FFD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CC74FC6B-E467-48AD-3A8F-A066538AD6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8C559786-1EE1-239E-D731-F89860A958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5498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9EF0FA54-0D5E-8F38-0458-8D672DB02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524D7C77-A7DA-AB43-25D4-89154771AD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05C3AFBC-1A47-85D4-8FFF-C7B7E641DD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1276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220FD345-F318-7735-D53E-4B0AA2C6E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68D2D1C5-DA55-1777-878C-DF1E39D6DE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B5073F9D-2D1C-DC10-4863-30337307B1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56437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20FB01DA-E257-8AC6-4CEB-28F67486B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949B9E17-3EBB-1051-A73D-18173A11AF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268C908F-5DA2-91F3-C382-6D6038F5E1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79017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0D109F1F-C472-417D-53F1-BD662EC2F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B5B82CF7-BED2-01AC-D083-8F4994B9C4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2533FF07-BF34-A9A2-E824-C8074486EA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98018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790182AC-AA33-725F-ED8A-79A1C6166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130558BF-D654-C039-F468-6F2576F5D9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A7D8DF1F-4F13-1F57-36DE-40BB05445B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31928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683D6A88-2ABF-AE2F-7421-19324A6F8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CDF4ED14-10D5-C6E3-A66D-0A1423ED1A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E83435F5-4DD5-CEC4-E1F0-4C82300BCF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85590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2BB9E411-FDB7-C30E-B2AC-91FDBDBF4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BEB6B58A-EDC2-A8F5-C353-528380EF1A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C571961C-E33B-5CA9-B018-E2366E94A8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89383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>
          <a:extLst>
            <a:ext uri="{FF2B5EF4-FFF2-40B4-BE49-F238E27FC236}">
              <a16:creationId xmlns:a16="http://schemas.microsoft.com/office/drawing/2014/main" id="{BDC731B2-CFD7-4BE1-96A4-879BBA7D3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e07ff04997_0_101:notes">
            <a:extLst>
              <a:ext uri="{FF2B5EF4-FFF2-40B4-BE49-F238E27FC236}">
                <a16:creationId xmlns:a16="http://schemas.microsoft.com/office/drawing/2014/main" id="{F8EDCB29-FCF2-03D5-469F-B3BB3A40EF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2e07ff04997_0_101:notes">
            <a:extLst>
              <a:ext uri="{FF2B5EF4-FFF2-40B4-BE49-F238E27FC236}">
                <a16:creationId xmlns:a16="http://schemas.microsoft.com/office/drawing/2014/main" id="{827D6CED-6350-4245-E978-5D731C67C8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664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e07ff04997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2e07ff04997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7AA1F4DD-F84E-42E3-1009-CD0ED3F4B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005D2C5A-BF7B-0D80-A0D2-2E8FFEC1AC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D41B6558-9782-E102-244F-D3CADE10D8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620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F449C103-6853-6DA4-0263-6084BD050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05AB830A-259F-E3FA-6668-0B5FCDE995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495D41A0-65B9-680D-2571-9703B9DADD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523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718432C1-CB70-08B8-9CC8-765C7BE69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1E3DE03D-7EB5-811F-97AC-C7022DF064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A85FEE53-2368-4641-D8A1-94D34A06D4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3839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9BBF2B13-9B59-E454-9DD9-A5DCE2877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5C418246-2825-919B-6018-FC8BA9EFBC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ED88B4D7-F849-3F4E-E6D4-B2D52E0DAA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9359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F7171A79-A28C-D4F0-01D8-1E2564A74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66ba47063_0_1:notes">
            <a:extLst>
              <a:ext uri="{FF2B5EF4-FFF2-40B4-BE49-F238E27FC236}">
                <a16:creationId xmlns:a16="http://schemas.microsoft.com/office/drawing/2014/main" id="{6B256FD2-D1F0-BA50-27D7-0C5F0684D3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66ba47063_0_1:notes">
            <a:extLst>
              <a:ext uri="{FF2B5EF4-FFF2-40B4-BE49-F238E27FC236}">
                <a16:creationId xmlns:a16="http://schemas.microsoft.com/office/drawing/2014/main" id="{DF81C40F-7435-72AA-F63E-7CD362BC58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0050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v-LV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21.01.2026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35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21.01.2026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348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21.01.2026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917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67750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57111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19625" y="593367"/>
            <a:ext cx="8112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1416475" y="1536633"/>
            <a:ext cx="7416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2651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97650" y="740800"/>
            <a:ext cx="4363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1222050" y="1861500"/>
            <a:ext cx="38301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>
                <a:latin typeface="Bai Jamjuree"/>
                <a:ea typeface="Bai Jamjuree"/>
                <a:cs typeface="Bai Jamjuree"/>
                <a:sym typeface="Bai Jamjuree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21282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1018725" y="1644233"/>
            <a:ext cx="32919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973200" y="3737433"/>
            <a:ext cx="33375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1758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1423625" y="5614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40773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992725" y="1474833"/>
            <a:ext cx="7839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1226800" y="4202967"/>
            <a:ext cx="7605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31634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10827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21.01.2026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629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21.01.2026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92696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21.01.2026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38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lang="en-US" sz="1800" b="0" kern="1200" spc="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80000"/>
              <a:buNone/>
            </a:pPr>
            <a:r>
              <a:rPr lang="lv-LV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21.01.2026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1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21.01.2026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067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21.01.2026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12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21.01.2026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77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21.01.2026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66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v-LV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31456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21.01.2026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9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9625" y="593367"/>
            <a:ext cx="8112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1426A"/>
              </a:buClr>
              <a:buSzPts val="2800"/>
              <a:buFont typeface="Bai Jamjuree"/>
              <a:buNone/>
              <a:defRPr sz="2800">
                <a:solidFill>
                  <a:srgbClr val="01426A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16475" y="1536633"/>
            <a:ext cx="7416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800"/>
              <a:buFont typeface="Bai Jamjuree Light"/>
              <a:buChar char="●"/>
              <a:defRPr sz="1800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400"/>
              <a:buFont typeface="Bai Jamjuree Light"/>
              <a:buChar char="○"/>
              <a:defRPr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400"/>
              <a:buFont typeface="Bai Jamjuree Light"/>
              <a:buChar char="■"/>
              <a:defRPr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400"/>
              <a:buFont typeface="Bai Jamjuree Light"/>
              <a:buChar char="●"/>
              <a:defRPr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400"/>
              <a:buFont typeface="Bai Jamjuree Light"/>
              <a:buChar char="○"/>
              <a:defRPr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400"/>
              <a:buFont typeface="Bai Jamjuree Light"/>
              <a:buChar char="■"/>
              <a:defRPr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400"/>
              <a:buFont typeface="Bai Jamjuree Light"/>
              <a:buChar char="●"/>
              <a:defRPr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400"/>
              <a:buFont typeface="Bai Jamjuree Light"/>
              <a:buChar char="○"/>
              <a:defRPr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400"/>
              <a:buFont typeface="Bai Jamjuree Light"/>
              <a:buChar char="■"/>
              <a:defRPr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" name="Google Shape;9;p1"/>
          <p:cNvSpPr/>
          <p:nvPr/>
        </p:nvSpPr>
        <p:spPr>
          <a:xfrm>
            <a:off x="55240" y="0"/>
            <a:ext cx="504900" cy="5719200"/>
          </a:xfrm>
          <a:prstGeom prst="rect">
            <a:avLst/>
          </a:prstGeom>
          <a:solidFill>
            <a:srgbClr val="01426A"/>
          </a:solidFill>
          <a:ln w="12700" cap="flat" cmpd="sng">
            <a:solidFill>
              <a:srgbClr val="20386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</a:pPr>
            <a:endParaRPr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10;p1"/>
          <p:cNvCxnSpPr/>
          <p:nvPr/>
        </p:nvCxnSpPr>
        <p:spPr>
          <a:xfrm rot="10800000" flipH="1">
            <a:off x="61646" y="554845"/>
            <a:ext cx="9082500" cy="10400"/>
          </a:xfrm>
          <a:prstGeom prst="straightConnector1">
            <a:avLst/>
          </a:prstGeom>
          <a:noFill/>
          <a:ln w="28575" cap="flat" cmpd="sng">
            <a:solidFill>
              <a:srgbClr val="203864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1" name="Google Shape;11;p1"/>
          <p:cNvPicPr preferRelativeResize="0"/>
          <p:nvPr/>
        </p:nvPicPr>
        <p:blipFill rotWithShape="1">
          <a:blip r:embed="rId10">
            <a:alphaModFix/>
          </a:blip>
          <a:srcRect l="3390"/>
          <a:stretch/>
        </p:blipFill>
        <p:spPr>
          <a:xfrm>
            <a:off x="55240" y="5151199"/>
            <a:ext cx="1361230" cy="187861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/>
          <p:nvPr/>
        </p:nvSpPr>
        <p:spPr>
          <a:xfrm>
            <a:off x="61646" y="6443529"/>
            <a:ext cx="504900" cy="414400"/>
          </a:xfrm>
          <a:prstGeom prst="rect">
            <a:avLst/>
          </a:prstGeom>
          <a:solidFill>
            <a:srgbClr val="01426A"/>
          </a:solidFill>
          <a:ln w="12700" cap="flat" cmpd="sng">
            <a:solidFill>
              <a:srgbClr val="20386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</a:pPr>
            <a:endParaRPr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746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5" r:id="rId5"/>
    <p:sldLayoutId id="2147483716" r:id="rId6"/>
    <p:sldLayoutId id="2147483717" r:id="rId7"/>
    <p:sldLayoutId id="214748371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6"/>
          <a:stretch/>
        </p:blipFill>
        <p:spPr>
          <a:xfrm>
            <a:off x="347530" y="0"/>
            <a:ext cx="883298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95E942-312C-4980-A635-10D224DB61F9}"/>
              </a:ext>
            </a:extLst>
          </p:cNvPr>
          <p:cNvSpPr/>
          <p:nvPr/>
        </p:nvSpPr>
        <p:spPr>
          <a:xfrm>
            <a:off x="539552" y="1617566"/>
            <a:ext cx="8832982" cy="2707460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242" name="Title 3"/>
          <p:cNvSpPr>
            <a:spLocks noGrp="1"/>
          </p:cNvSpPr>
          <p:nvPr>
            <p:ph type="ctrTitle"/>
          </p:nvPr>
        </p:nvSpPr>
        <p:spPr>
          <a:xfrm>
            <a:off x="1091613" y="1637417"/>
            <a:ext cx="7344816" cy="2475387"/>
          </a:xfrm>
        </p:spPr>
        <p:txBody>
          <a:bodyPr>
            <a:normAutofit fontScale="90000"/>
          </a:bodyPr>
          <a:lstStyle/>
          <a:p>
            <a:pPr algn="ctr"/>
            <a:r>
              <a:rPr lang="lv-LV" altLang="lv-LV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Ogres novada pašvaldības </a:t>
            </a:r>
            <a:r>
              <a:rPr lang="lv-LV" altLang="lv-LV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</a:t>
            </a:r>
            <a:r>
              <a:rPr lang="lv-LV" altLang="lv-LV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lv-LV" altLang="lv-LV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altLang="lv-LV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konsolidētais budžets</a:t>
            </a:r>
            <a:endParaRPr lang="lv-LV" altLang="lv-LV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Taisns savienotājs 6"/>
          <p:cNvCxnSpPr/>
          <p:nvPr/>
        </p:nvCxnSpPr>
        <p:spPr>
          <a:xfrm>
            <a:off x="395536" y="0"/>
            <a:ext cx="0" cy="685800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ttēls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5942"/>
            <a:ext cx="1984872" cy="76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65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F5F6C036-91C1-3974-07AF-DCFD36F4F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EB4C1A40-00B0-AB15-5637-04A6FAA1D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528" y="762084"/>
            <a:ext cx="87409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lv-LV" altLang="lv-LV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Pašvaldību aizņemšanās nosacījumi 2026.gadam. 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3FA309AE-C3E8-A189-72C2-9492766A5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128" y="1340768"/>
            <a:ext cx="809217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AutoNum type="arabicPeriod"/>
            </a:pPr>
            <a:r>
              <a:rPr lang="lv-LV" altLang="lv-LV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ES, pārējās ārvalstu finanšu palīdzības līdzfinansēto projektu un Emisijas kvotu izsolīšanas instrumenta līdzfinansēto projektu īstenošanai, ar aizņēmuma apmēru, kas nepārsniedz projekta attiecināmo izmaksu kopsummu.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AutoNum type="arabicPeriod"/>
            </a:pPr>
            <a:r>
              <a:rPr lang="lv-LV" altLang="lv-LV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Patvertņu izveidošanai, tajā skaitā pašvaldības administratīvajā teritorijā esošu telpu pielāgošanai patvertņu vajadzībām </a:t>
            </a:r>
            <a:r>
              <a:rPr lang="lv-LV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(Pašvaldības budžeta līdzfinansējums ne mazāk kā 10 %).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AutoNum type="arabicPeriod"/>
            </a:pPr>
            <a:r>
              <a:rPr lang="lv-LV" altLang="lv-LV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Izglītības iestādes investīciju projektu īstenošanai ilgtspējīgas pamatizglītības un vidējās izglītības funkcijas īstenošanai, kā arī skolu tīkla sakārtošanai, tajā skaitā autobusu iegādei skolēnu pārvadāšanai skolu reformas ietvaros </a:t>
            </a:r>
            <a:r>
              <a:rPr lang="lv-LV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(Pašvaldības budžeta līdzfinansējums ne mazāk kā 10 %).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AutoNum type="arabicPeriod"/>
            </a:pPr>
            <a:r>
              <a:rPr lang="lv-LV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Pašvaldības noteiktiem prioritāriem investīciju projektiem, tajā skaitā uzsāktu projektu turpināšanai, pabeigšanai ar maksimālo pašvaldības kopējo aizņēmuma summu 5 milj. eiro apmērā (pašvaldības katra investīciju projekta minimālā aizņēmuma summa ir ne mazāk kā 300 000 </a:t>
            </a:r>
            <a:r>
              <a:rPr lang="lv-LV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</a:t>
            </a:r>
            <a:r>
              <a:rPr lang="lv-LV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lv-LV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pašvaldības budžeta līdzfinansējums ir ne mazāk kā 15 % un projekts atbilst attīstības programmai un nodrošina lietderīgu un racionālu investīciju īstenošanu pašvaldības autonomo funkciju nodrošināšanai).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AutoNum type="arabicPeriod"/>
            </a:pPr>
            <a:r>
              <a:rPr lang="lv-LV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Aizņēmuma pieprasījumi jāiesniedz ievērojot normatīvajos aktos noteiktos nosacījumus un kārtību ne vēlāk kā līdz 2026. gada 1. septembrim. </a:t>
            </a:r>
          </a:p>
        </p:txBody>
      </p:sp>
    </p:spTree>
    <p:extLst>
      <p:ext uri="{BB962C8B-B14F-4D97-AF65-F5344CB8AC3E}">
        <p14:creationId xmlns:p14="http://schemas.microsoft.com/office/powerpoint/2010/main" val="1348920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449CE751-6AE2-BB74-A915-115A8BAC4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9B7CC2-CDFA-B539-ABC6-85DC356CF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908720"/>
            <a:ext cx="759817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13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7422C64C-FA77-7542-7DEE-FEBAA6491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6235BE4-1EDA-8C5F-0CC9-94803DBAE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1" y="908720"/>
            <a:ext cx="79483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Ogres novada pašvaldības aizņēmumi 2026. gadā (I no III)</a:t>
            </a:r>
          </a:p>
        </p:txBody>
      </p:sp>
      <p:sp>
        <p:nvSpPr>
          <p:cNvPr id="4" name="Taisnstūris 1">
            <a:extLst>
              <a:ext uri="{FF2B5EF4-FFF2-40B4-BE49-F238E27FC236}">
                <a16:creationId xmlns:a16="http://schemas.microsoft.com/office/drawing/2014/main" id="{F3363A93-3D3B-76FA-3715-55C43B4DA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1393914"/>
            <a:ext cx="7741368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None/>
              <a:defRPr/>
            </a:pPr>
            <a:r>
              <a:rPr lang="lv-LV" altLang="lv-LV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fondu projekta «Jura Alunāna un Akmeņu ielu pārbūve posmā no Daugavpils ielas (A6) līdz Vidzemes ielai» līdzfinansējums</a:t>
            </a:r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FF817CC1-DA6F-2500-F999-C2CC647BD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204864"/>
            <a:ext cx="7948329" cy="355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50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>
          <a:extLst>
            <a:ext uri="{FF2B5EF4-FFF2-40B4-BE49-F238E27FC236}">
              <a16:creationId xmlns:a16="http://schemas.microsoft.com/office/drawing/2014/main" id="{0D760577-E344-75B7-525B-CAB055E88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D9DDE9-71CD-5C5A-1FC0-A3459E3F3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2348880"/>
            <a:ext cx="4363200" cy="1727680"/>
          </a:xfrm>
        </p:spPr>
        <p:txBody>
          <a:bodyPr>
            <a:noAutofit/>
          </a:bodyPr>
          <a:lstStyle/>
          <a:p>
            <a:pPr algn="ctr"/>
            <a:r>
              <a:rPr lang="lv-LV" altLang="lv-LV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</a:t>
            </a:r>
            <a:br>
              <a:rPr lang="lv-LV" altLang="lv-LV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altLang="lv-LV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pamatbudžeta IZDEVUMI</a:t>
            </a:r>
            <a:endParaRPr lang="lv-LV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281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28F600B1-4FDE-759F-15BB-ABC24DC14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E18972-DDDE-1AA5-F59C-0F4E4C756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IZDEVUMI</a:t>
            </a:r>
            <a:endParaRPr lang="lv-LV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A55B8C-BA42-7400-8AE5-1FC22045C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792" y="770797"/>
            <a:ext cx="7348925" cy="531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22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6BA3FFCB-181D-B41F-4A25-DF1437087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20ACA3-F321-A5AD-4806-074EDC57B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IZDEVUMI</a:t>
            </a:r>
            <a:endParaRPr lang="lv-LV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3064FB-C399-4ABA-D628-DE7F0482B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764704"/>
            <a:ext cx="7399685" cy="487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84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10DF597B-246D-831C-2FAF-E2A9A3C08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ECC4FE-9CE0-9821-F814-C35E243ED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IZDEVUMI</a:t>
            </a:r>
            <a:endParaRPr lang="lv-LV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AB1777-819C-CB10-CC57-EEFDCC6ED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92696"/>
            <a:ext cx="7894697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53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34C0CB18-86C3-21B0-F224-CCCC2CE60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D3D5B9-3B1B-E51B-DBF1-ECF9625B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IZDEVUMI</a:t>
            </a:r>
            <a:endParaRPr lang="lv-LV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9B5799-DAE6-CBF1-94F6-74481FD20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48" y="1031854"/>
            <a:ext cx="7646921" cy="484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60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A5759E83-9DA2-D9E2-3111-9A32663BB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6E43C7-9CB3-D898-DE9C-6A036A9F5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IZDEVUMI</a:t>
            </a:r>
            <a:endParaRPr lang="lv-LV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54E57-782D-ACBE-736F-D6F4C4171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1" y="908720"/>
            <a:ext cx="8108735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42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E13C487C-86E4-7B53-27A8-A1CD470F1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5075E5-2501-E14C-5C46-A4DA8043F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IZDEVUMI</a:t>
            </a:r>
            <a:endParaRPr lang="lv-LV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A57F8-C0DC-E960-294B-89576AA80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124744"/>
            <a:ext cx="7705981" cy="427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60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A6D0B8-09BD-6F27-2741-C04E1D5B58B2}"/>
              </a:ext>
            </a:extLst>
          </p:cNvPr>
          <p:cNvSpPr txBox="1"/>
          <p:nvPr/>
        </p:nvSpPr>
        <p:spPr>
          <a:xfrm>
            <a:off x="1043608" y="1844824"/>
            <a:ext cx="7518766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alt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Minimālās algas paaugstināšana no 2026.gada 1.janvāra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Finansējums līdzdalības budžetam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alt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Finansējums 2025.gadā nepabeigto infrastruktūras objektu darbības nodrošināšanai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alt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Trūcīgas mājsaimniecības ienākumu sliekšņa paaugstināšana (no 2026. gada 1. janvāra)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alt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Maznodrošinātas mājsaimniecības ienākumu sliekšņa paaugstināšana Ogres novadā (</a:t>
            </a:r>
            <a:r>
              <a:rPr lang="lv-LV" altLang="lv-LV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pirmajai vai vienīgajai personai mājsaimniecībā tas ir līdz 595 eiro, pārējām personām mājsaimniecībā – līdz 416  eiro mēnesī</a:t>
            </a:r>
            <a:r>
              <a:rPr lang="lv-LV" alt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alt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Plānota bērna piedzimšana pabalsta ģimenēm paaugstināšana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88CFB5-0403-8A94-B8A4-8F713991E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650" y="740800"/>
            <a:ext cx="7518766" cy="1007600"/>
          </a:xfrm>
        </p:spPr>
        <p:txBody>
          <a:bodyPr>
            <a:normAutofit/>
          </a:bodyPr>
          <a:lstStyle/>
          <a:p>
            <a:r>
              <a:rPr lang="lv-LV" alt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Izmaiņas, kas ietekmējušas Ogres novada pašvaldības 2026.gada budžetu</a:t>
            </a:r>
            <a:endParaRPr lang="lv-LV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201CC345-9E52-CF66-BE68-7D1712A3B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A36A34-D8D9-C289-886E-4666439A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IZDEVUMI</a:t>
            </a:r>
            <a:endParaRPr lang="lv-LV" b="1" dirty="0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11A1E097-17BC-38F0-E678-9EFE68A4F526}"/>
              </a:ext>
            </a:extLst>
          </p:cNvPr>
          <p:cNvSpPr txBox="1">
            <a:spLocks noChangeArrowheads="1"/>
          </p:cNvSpPr>
          <p:nvPr/>
        </p:nvSpPr>
        <p:spPr>
          <a:xfrm>
            <a:off x="899592" y="936572"/>
            <a:ext cx="7886700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426A"/>
              </a:buClr>
              <a:buSzPts val="2400"/>
              <a:buFont typeface="Bai Jamjuree"/>
              <a:buNone/>
              <a:defRPr sz="2400" b="0" i="0" u="none" strike="noStrike" cap="none">
                <a:solidFill>
                  <a:srgbClr val="01426A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lv-LV" altLang="lv-LV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Vides aizsardzība: Svarīgākie uzdevumi</a:t>
            </a:r>
          </a:p>
        </p:txBody>
      </p:sp>
      <p:sp>
        <p:nvSpPr>
          <p:cNvPr id="3" name="Satura vietturis 1">
            <a:extLst>
              <a:ext uri="{FF2B5EF4-FFF2-40B4-BE49-F238E27FC236}">
                <a16:creationId xmlns:a16="http://schemas.microsoft.com/office/drawing/2014/main" id="{BB3AD814-9677-5656-78E0-809F2012D26F}"/>
              </a:ext>
            </a:extLst>
          </p:cNvPr>
          <p:cNvSpPr txBox="1">
            <a:spLocks/>
          </p:cNvSpPr>
          <p:nvPr/>
        </p:nvSpPr>
        <p:spPr>
          <a:xfrm>
            <a:off x="1061191" y="4725144"/>
            <a:ext cx="8082809" cy="205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endParaRPr lang="lv-LV" sz="20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v-LV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fonda projekts Nr.2.1.3.1/1/24/A/014 “Ilgtspējīgi risinājumi (lietus ūdens </a:t>
            </a:r>
            <a:r>
              <a:rPr lang="lv-LV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novade</a:t>
            </a:r>
            <a:r>
              <a:rPr lang="lv-LV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futbola laukuma) Meža </a:t>
            </a:r>
            <a:r>
              <a:rPr lang="lv-LV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lv-LV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14, Ogrē” - 847527 eiro.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Ēku siltumapgādes vieda vadība – 67 000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Bioloģiskās daudzveidības un ainavas aizsardzība 28 714 eiro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E5514E35-2787-8303-4EDC-7FCBB9354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358" y="1439809"/>
            <a:ext cx="6013167" cy="35484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5364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FAB43279-EC74-36F5-C926-BA205D99E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8E6203-82FA-693C-9BF0-BEA5A9B21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IZDEVUMI</a:t>
            </a:r>
            <a:endParaRPr lang="lv-LV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A63F91-F4C4-C276-8658-A4CAAA232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908720"/>
            <a:ext cx="791589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99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6A5841E4-C571-7AEB-C6F3-C215F6D91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2DA50E-6F73-FBD4-A8A3-49D2B8882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IZDEVUMI</a:t>
            </a:r>
            <a:endParaRPr lang="lv-LV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66F07B-BAB7-68FF-2ACD-6EBEAEC7F29B}"/>
              </a:ext>
            </a:extLst>
          </p:cNvPr>
          <p:cNvSpPr txBox="1">
            <a:spLocks/>
          </p:cNvSpPr>
          <p:nvPr/>
        </p:nvSpPr>
        <p:spPr>
          <a:xfrm>
            <a:off x="755576" y="836712"/>
            <a:ext cx="8229600" cy="54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426A"/>
              </a:buClr>
              <a:buSzPts val="2400"/>
              <a:buFont typeface="Bai Jamjuree"/>
              <a:buNone/>
              <a:defRPr sz="2400" b="0" i="0" u="none" strike="noStrike" cap="none">
                <a:solidFill>
                  <a:srgbClr val="01426A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lv-LV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Svarīgākie uzdevumi</a:t>
            </a:r>
          </a:p>
        </p:txBody>
      </p:sp>
      <p:sp>
        <p:nvSpPr>
          <p:cNvPr id="3" name="Satura vietturis 4">
            <a:extLst>
              <a:ext uri="{FF2B5EF4-FFF2-40B4-BE49-F238E27FC236}">
                <a16:creationId xmlns:a16="http://schemas.microsoft.com/office/drawing/2014/main" id="{1CFF826B-6719-80A6-A3F9-11B9CBFCE0AA}"/>
              </a:ext>
            </a:extLst>
          </p:cNvPr>
          <p:cNvSpPr txBox="1">
            <a:spLocks/>
          </p:cNvSpPr>
          <p:nvPr/>
        </p:nvSpPr>
        <p:spPr>
          <a:xfrm>
            <a:off x="827584" y="1484785"/>
            <a:ext cx="8157592" cy="496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9pPr>
          </a:lstStyle>
          <a:p>
            <a:pPr marL="152400" indent="0">
              <a:buNone/>
            </a:pPr>
            <a:r>
              <a:rPr lang="lv-LV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Projekti Ogrē</a:t>
            </a:r>
          </a:p>
          <a:p>
            <a:pPr marL="0" indent="0">
              <a:buFont typeface="Bai Jamjuree Light"/>
              <a:buNone/>
            </a:pPr>
            <a:endParaRPr lang="lv-LV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Mednieku ielas posma pārbūve no Mežezera ielas līdz Ogres meža tehnikumam - 100 000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Mežmalas ielas Ogrē būvniecības dokumentācijas izstrāde - 14 000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Lēdmanes ielas pārbūve, paredzot brauktuvi ar asfaltbetona segumu Ogrē - 360 000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Mikromobilitātes</a:t>
            </a: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infrastruktūras uzlabošana Ogres pilsētā - 60 000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Būvprojekta izstrāde auto stāvlaukumam Skolas ielā 10, Ogrē -10 000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Ogres Centra pamatskola – elektroinstalācijas remonts - 140 000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Ogres Sporta centrs - sporta halles jumta remonts - 29 044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Ogres kalna pamatskolas 1.korpusa koridora remonts - 22749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Dzelzceļa gājēju tuneļa liftu būvniecība Brīvības ielā Ogrē – 200 000 eiro</a:t>
            </a:r>
          </a:p>
          <a:p>
            <a:pPr>
              <a:buFont typeface="Wingdings" panose="05000000000000000000" pitchFamily="2" charset="2"/>
              <a:buChar char="Ø"/>
            </a:pPr>
            <a:endParaRPr lang="lv-LV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bg1"/>
              </a:buClr>
              <a:buFont typeface="Bai Jamjuree Light"/>
              <a:buNone/>
              <a:defRPr/>
            </a:pPr>
            <a:endParaRPr lang="lv-LV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endParaRPr lang="lv-LV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endParaRPr lang="lv-LV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endParaRPr lang="lv-LV" sz="1800" kern="0" dirty="0"/>
          </a:p>
        </p:txBody>
      </p:sp>
    </p:spTree>
    <p:extLst>
      <p:ext uri="{BB962C8B-B14F-4D97-AF65-F5344CB8AC3E}">
        <p14:creationId xmlns:p14="http://schemas.microsoft.com/office/powerpoint/2010/main" val="1376332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93721437-CDFB-BE8A-2F09-A6EF64A31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A4B2BC-D387-0292-21C0-7F8FC04A9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IZDEVUMI</a:t>
            </a:r>
            <a:endParaRPr lang="lv-LV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44B77-1CB8-C240-51BC-DA7739420611}"/>
              </a:ext>
            </a:extLst>
          </p:cNvPr>
          <p:cNvSpPr txBox="1">
            <a:spLocks/>
          </p:cNvSpPr>
          <p:nvPr/>
        </p:nvSpPr>
        <p:spPr>
          <a:xfrm>
            <a:off x="611560" y="764704"/>
            <a:ext cx="8229600" cy="54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426A"/>
              </a:buClr>
              <a:buSzPts val="2400"/>
              <a:buFont typeface="Bai Jamjuree"/>
              <a:buNone/>
              <a:defRPr sz="2400" b="0" i="0" u="none" strike="noStrike" cap="none">
                <a:solidFill>
                  <a:srgbClr val="01426A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lv-LV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Svarīgākie uzdevumi</a:t>
            </a:r>
          </a:p>
        </p:txBody>
      </p:sp>
      <p:sp>
        <p:nvSpPr>
          <p:cNvPr id="3" name="Satura vietturis 4">
            <a:extLst>
              <a:ext uri="{FF2B5EF4-FFF2-40B4-BE49-F238E27FC236}">
                <a16:creationId xmlns:a16="http://schemas.microsoft.com/office/drawing/2014/main" id="{37E9E0A9-446C-0343-C537-4F21C4DF388E}"/>
              </a:ext>
            </a:extLst>
          </p:cNvPr>
          <p:cNvSpPr txBox="1">
            <a:spLocks/>
          </p:cNvSpPr>
          <p:nvPr/>
        </p:nvSpPr>
        <p:spPr>
          <a:xfrm>
            <a:off x="914400" y="1313384"/>
            <a:ext cx="8229600" cy="54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9pPr>
          </a:lstStyle>
          <a:p>
            <a:pPr marL="152400" indent="0">
              <a:buNone/>
            </a:pPr>
            <a:r>
              <a:rPr lang="lv-LV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Projekti Ikšķiles un Tīnūžu PPP</a:t>
            </a:r>
            <a:endParaRPr lang="en-US" sz="2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Ikšķiles vidusskolas jauna korpusa būvprojekta izstrāde - 50 000 eiro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PII “</a:t>
            </a:r>
            <a:r>
              <a:rPr lang="lv-LV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Urdaviņa</a:t>
            </a: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Ikšķilē sporta laukuma seguma maiņa - 60 000 eiro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lv-LV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Mūrkroga</a:t>
            </a: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ielas Ikšķilē virskārtas atjaunošana ar asfaltbetona segumu - 217 000 eiro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Peldu ielas gājēju celiņa pārbūve -  Ikšķilē 40 000 eiro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Gājēju/velo celiņa izbūve, Ikšķilē (posms no Daugavas prospekta gājēju tuneļa līdz Melioratoru ielai - 21 780 eiro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lv-LV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Līvciema</a:t>
            </a: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ielas asfaltbetona seguma atjaunošana - 36 300 eiro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LVC </a:t>
            </a:r>
            <a:r>
              <a:rPr lang="lv-LV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veloceļa</a:t>
            </a: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projekta gar A6 apgaismojuma gofrētās caurules </a:t>
            </a:r>
            <a:r>
              <a:rPr lang="lv-LV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iebūve</a:t>
            </a: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Ikšķilē - 85 000 eiro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LVC </a:t>
            </a:r>
            <a:r>
              <a:rPr lang="lv-LV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veloceļa</a:t>
            </a: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projekta gar P5 apgaismojuma gofrētās caurules </a:t>
            </a:r>
            <a:r>
              <a:rPr lang="lv-LV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iebūve</a:t>
            </a: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Tīnūžos - 55 000 eiro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Autostāvvietu izbūve pie Ikšķiles dzelzceļa stacijas no Ezera ielas - 24 200 eiro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Ielu apgaismojuma izbūve Kalnāju ciemata (Bērzu ielas posms no Bērzu ielas  1 - Bērzu ielai 7) - 10 890 eiro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lv-LV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Skeitparka</a:t>
            </a: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atjaunošana Ikšķilē - 24 000 eiro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Tīnūžu sākumskolā - skolas ēdamzāles pārbūves projektēšana un pārbūve - 12 000 eiro</a:t>
            </a:r>
            <a:endParaRPr lang="lv-LV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bg1"/>
              </a:buClr>
              <a:buFont typeface="Bai Jamjuree Light"/>
              <a:buNone/>
              <a:defRPr/>
            </a:pPr>
            <a:endParaRPr lang="lv-LV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endParaRPr lang="lv-LV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endParaRPr lang="lv-LV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endParaRPr lang="lv-LV" sz="1800" kern="0" dirty="0"/>
          </a:p>
        </p:txBody>
      </p:sp>
    </p:spTree>
    <p:extLst>
      <p:ext uri="{BB962C8B-B14F-4D97-AF65-F5344CB8AC3E}">
        <p14:creationId xmlns:p14="http://schemas.microsoft.com/office/powerpoint/2010/main" val="3175556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F5316680-B15C-8717-4C1E-DBAAAB5D0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893AAF-7B60-950F-E53A-03195A256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IZDEVUMI</a:t>
            </a:r>
            <a:endParaRPr lang="lv-LV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719B9F-0554-AF8D-0CD8-2C4A84179558}"/>
              </a:ext>
            </a:extLst>
          </p:cNvPr>
          <p:cNvSpPr txBox="1">
            <a:spLocks/>
          </p:cNvSpPr>
          <p:nvPr/>
        </p:nvSpPr>
        <p:spPr>
          <a:xfrm>
            <a:off x="869658" y="624020"/>
            <a:ext cx="8229600" cy="54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426A"/>
              </a:buClr>
              <a:buSzPts val="2400"/>
              <a:buFont typeface="Bai Jamjuree"/>
              <a:buNone/>
              <a:defRPr sz="2400" b="0" i="0" u="none" strike="noStrike" cap="none">
                <a:solidFill>
                  <a:srgbClr val="01426A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lv-LV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Svarīgākie uzdevumi</a:t>
            </a:r>
          </a:p>
        </p:txBody>
      </p:sp>
      <p:sp>
        <p:nvSpPr>
          <p:cNvPr id="3" name="Satura vietturis 4">
            <a:extLst>
              <a:ext uri="{FF2B5EF4-FFF2-40B4-BE49-F238E27FC236}">
                <a16:creationId xmlns:a16="http://schemas.microsoft.com/office/drawing/2014/main" id="{4C789969-1884-1E27-07F0-BEAC18FC4432}"/>
              </a:ext>
            </a:extLst>
          </p:cNvPr>
          <p:cNvSpPr txBox="1">
            <a:spLocks/>
          </p:cNvSpPr>
          <p:nvPr/>
        </p:nvSpPr>
        <p:spPr>
          <a:xfrm>
            <a:off x="1115616" y="1261613"/>
            <a:ext cx="8229600" cy="54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9pPr>
          </a:lstStyle>
          <a:p>
            <a:pPr marL="152400" indent="0">
              <a:buNone/>
            </a:pPr>
            <a:r>
              <a:rPr lang="lv-LV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Projekti Ķeguma PP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Būvprojekta izstrāde, autoruzraudzība un  būvniecība </a:t>
            </a:r>
            <a:r>
              <a:rPr lang="lv-LV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autostāvlaukumam</a:t>
            </a: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Komunālajā ielā 6, Ķegumā - 60 000 EUR</a:t>
            </a:r>
            <a:endParaRPr lang="en-US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Lāčplēša ielas Ķegumā būvniecība, projektēšana - 377 000 eiro</a:t>
            </a:r>
            <a:endParaRPr lang="en-US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Būvprojekta izstrāde Daugavgrīvas ielai, Ķegumā, autoruzraudzība - 18 000  eiro</a:t>
            </a:r>
            <a:endParaRPr lang="en-US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Ķeguma pamatskola - Lietus ūdens noteku nomaiņa - 13 544 eiro </a:t>
            </a:r>
            <a:endParaRPr lang="en-US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Bai Jamjuree Light"/>
              <a:buNone/>
            </a:pPr>
            <a:endParaRPr lang="lv-LV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400" indent="0">
              <a:buNone/>
            </a:pPr>
            <a:r>
              <a:rPr lang="lv-LV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Projekti Lielvārdes PPP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Jaunas bibliotēkas un jauniešu centra ēkas Lielvārdē projektēšana - 140 000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Uldevena</a:t>
            </a: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pils rekonstrukcija - projektēšana, būvniecība </a:t>
            </a:r>
            <a:r>
              <a:rPr lang="lv-LV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u.c</a:t>
            </a: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- 365 000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Lielvārdes parka un apkaimes teritorijas attīstība - 663 147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ERAF "Lielvārdes pilsdrupu konservācija un jaunu pakalpojumu attīstība" (Lielvārdes parka un apkaimes labiekārtošana) - 496 704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A.Pumpura</a:t>
            </a: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Lielvārdes muzeja izstādes </a:t>
            </a:r>
            <a:r>
              <a:rPr lang="lv-LV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digitalizācija</a:t>
            </a: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- 200 000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Lielvārdes </a:t>
            </a:r>
            <a:r>
              <a:rPr lang="lv-LV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velotrases</a:t>
            </a: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pump-truck</a:t>
            </a: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projektēšana - 10 000 eiro</a:t>
            </a:r>
          </a:p>
          <a:p>
            <a:pPr>
              <a:buFont typeface="Wingdings" panose="05000000000000000000" pitchFamily="2" charset="2"/>
              <a:buChar char="Ø"/>
            </a:pPr>
            <a:endParaRPr lang="lv-LV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Bai Jamjuree Light"/>
              <a:buNone/>
            </a:pPr>
            <a:endParaRPr lang="lv-LV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bg1"/>
              </a:buClr>
              <a:buFont typeface="Bai Jamjuree Light"/>
              <a:buNone/>
              <a:defRPr/>
            </a:pPr>
            <a:endParaRPr lang="lv-LV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bg1"/>
              </a:buClr>
              <a:buFont typeface="Bai Jamjuree Light"/>
              <a:buNone/>
              <a:defRPr/>
            </a:pPr>
            <a:endParaRPr lang="lv-LV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endParaRPr lang="lv-LV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endParaRPr lang="lv-LV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endParaRPr lang="lv-LV" sz="1800" kern="0" dirty="0"/>
          </a:p>
        </p:txBody>
      </p:sp>
    </p:spTree>
    <p:extLst>
      <p:ext uri="{BB962C8B-B14F-4D97-AF65-F5344CB8AC3E}">
        <p14:creationId xmlns:p14="http://schemas.microsoft.com/office/powerpoint/2010/main" val="1840276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1361497B-A2B1-ED9A-2DAB-C4A751615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FEDC9D-A675-9129-87F6-706DF77EB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IZDEVUMI</a:t>
            </a:r>
            <a:endParaRPr lang="lv-LV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64CE3-C8EE-A607-D742-48FDF6DB5FE6}"/>
              </a:ext>
            </a:extLst>
          </p:cNvPr>
          <p:cNvSpPr txBox="1">
            <a:spLocks/>
          </p:cNvSpPr>
          <p:nvPr/>
        </p:nvSpPr>
        <p:spPr>
          <a:xfrm>
            <a:off x="831032" y="720080"/>
            <a:ext cx="8229600" cy="54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426A"/>
              </a:buClr>
              <a:buSzPts val="2400"/>
              <a:buFont typeface="Bai Jamjuree"/>
              <a:buNone/>
              <a:defRPr sz="2400" b="0" i="0" u="none" strike="noStrike" cap="none">
                <a:solidFill>
                  <a:srgbClr val="01426A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lv-LV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Svarīgākie uzdevumi</a:t>
            </a:r>
          </a:p>
        </p:txBody>
      </p:sp>
      <p:sp>
        <p:nvSpPr>
          <p:cNvPr id="3" name="Satura vietturis 4">
            <a:extLst>
              <a:ext uri="{FF2B5EF4-FFF2-40B4-BE49-F238E27FC236}">
                <a16:creationId xmlns:a16="http://schemas.microsoft.com/office/drawing/2014/main" id="{D139DF02-BA03-81FF-25A1-B6FBA06E48FD}"/>
              </a:ext>
            </a:extLst>
          </p:cNvPr>
          <p:cNvSpPr txBox="1">
            <a:spLocks/>
          </p:cNvSpPr>
          <p:nvPr/>
        </p:nvSpPr>
        <p:spPr>
          <a:xfrm>
            <a:off x="914400" y="1460880"/>
            <a:ext cx="8229600" cy="50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9pPr>
          </a:lstStyle>
          <a:p>
            <a:pPr marL="152400" indent="0">
              <a:buNone/>
            </a:pPr>
            <a:r>
              <a:rPr lang="lv-LV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Projekti Ogresgalā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Autoceļa Nr.8013 Zeltiņi - Priednieki Ogresgalā seguma atjaunošana - 62 090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Gājēju laipas projektēšana pāri Rankas upei, Ogresgalā - 18 000 eiro</a:t>
            </a:r>
          </a:p>
          <a:p>
            <a:pPr marL="152400" indent="0">
              <a:buNone/>
            </a:pPr>
            <a:endParaRPr lang="lv-LV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400" indent="0">
              <a:buNone/>
            </a:pPr>
            <a:r>
              <a:rPr lang="lv-LV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Projekts Lauberes pagastā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Jumta remonts dzīvojamajai mājai Skolas iela 9 – 2500 eiro</a:t>
            </a:r>
          </a:p>
          <a:p>
            <a:pPr marL="0" indent="0">
              <a:buFont typeface="Bai Jamjuree Light"/>
              <a:buNone/>
            </a:pPr>
            <a:endParaRPr lang="lv-LV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400" indent="0">
              <a:buNone/>
            </a:pPr>
            <a:r>
              <a:rPr lang="lv-LV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Projekti Madlienas pagastā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Madlienas vidusskolas būvprojekta izstrāde - 65 000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Madlienas pagasta pārvalde - Pirts - peldbaseins grausta nojaukšana - 30 000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Madlienas pagasta centra sabiedrisko tualešu remonts – 10 994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Madlienas kultūras nams - Jumta seguma maiņa – 54 336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Pašvaldības autoceļa V972 – Dzintari ceļa seguma atjaunošana – 30 000 eiro</a:t>
            </a:r>
            <a:endParaRPr lang="lv-LV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endParaRPr lang="lv-LV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endParaRPr lang="lv-LV" sz="1800" kern="0" dirty="0"/>
          </a:p>
        </p:txBody>
      </p:sp>
    </p:spTree>
    <p:extLst>
      <p:ext uri="{BB962C8B-B14F-4D97-AF65-F5344CB8AC3E}">
        <p14:creationId xmlns:p14="http://schemas.microsoft.com/office/powerpoint/2010/main" val="2842520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1C6875DD-13BB-FF70-466C-846E586CB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23CD3F-BB8F-B5FB-C2BB-79C177C31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IZDEVUMI</a:t>
            </a:r>
            <a:endParaRPr lang="lv-LV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2403DA-9092-EDDD-28BC-3CB41292D03E}"/>
              </a:ext>
            </a:extLst>
          </p:cNvPr>
          <p:cNvSpPr txBox="1">
            <a:spLocks/>
          </p:cNvSpPr>
          <p:nvPr/>
        </p:nvSpPr>
        <p:spPr>
          <a:xfrm>
            <a:off x="755576" y="693721"/>
            <a:ext cx="8229600" cy="54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426A"/>
              </a:buClr>
              <a:buSzPts val="2400"/>
              <a:buFont typeface="Bai Jamjuree"/>
              <a:buNone/>
              <a:defRPr sz="2400" b="0" i="0" u="none" strike="noStrike" cap="none">
                <a:solidFill>
                  <a:srgbClr val="01426A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lv-LV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Svarīgākie uzdevumi</a:t>
            </a:r>
          </a:p>
        </p:txBody>
      </p:sp>
      <p:sp>
        <p:nvSpPr>
          <p:cNvPr id="3" name="Satura vietturis 4">
            <a:extLst>
              <a:ext uri="{FF2B5EF4-FFF2-40B4-BE49-F238E27FC236}">
                <a16:creationId xmlns:a16="http://schemas.microsoft.com/office/drawing/2014/main" id="{F3AE1A8E-597A-A023-F91F-5081425B67C1}"/>
              </a:ext>
            </a:extLst>
          </p:cNvPr>
          <p:cNvSpPr txBox="1">
            <a:spLocks/>
          </p:cNvSpPr>
          <p:nvPr/>
        </p:nvSpPr>
        <p:spPr>
          <a:xfrm>
            <a:off x="1475656" y="1219782"/>
            <a:ext cx="7812360" cy="6309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9pPr>
          </a:lstStyle>
          <a:p>
            <a:pPr marL="152400" indent="0">
              <a:buNone/>
            </a:pPr>
            <a:r>
              <a:rPr lang="lv-LV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Projekti Krapes pagastā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Ūdenssaimniecības projekts Krapes ciemā – 120 000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Krapes skolas ēkas lietus novadīšanas sistēmas uzlabošana - 7340 eiro</a:t>
            </a:r>
          </a:p>
          <a:p>
            <a:pPr marL="152400" indent="0">
              <a:buNone/>
            </a:pPr>
            <a:endParaRPr lang="lv-LV" sz="1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400" indent="0">
              <a:buNone/>
            </a:pPr>
            <a:r>
              <a:rPr lang="lv-LV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Projekti Ķeipenes pagastā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Ēkas Kalnāji fasādes atjaunošanas tehniskais projekts - 5000 EUR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Ķeipenes tautas nams skatuves koka grīdas un parketa atjaunošana - 7500 EUR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Ķeipenes pamatskolas sporta zāles apgaismojuma un elektroinstalācijas atjaunošana-  3600 eiro</a:t>
            </a:r>
          </a:p>
          <a:p>
            <a:pPr marL="0" indent="0">
              <a:buFont typeface="Bai Jamjuree Light"/>
              <a:buNone/>
            </a:pPr>
            <a:endParaRPr lang="lv-LV" sz="1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400" indent="0">
              <a:buNone/>
            </a:pPr>
            <a:r>
              <a:rPr lang="lv-LV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Projekts Meņģeles pagastā </a:t>
            </a:r>
          </a:p>
          <a:p>
            <a:pPr marL="0" indent="0">
              <a:buFont typeface="Bai Jamjuree Light"/>
              <a:buNone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Pašvaldības autoceļa C1 B5 – Kārkliņi remonts 19066 EUR</a:t>
            </a:r>
          </a:p>
          <a:p>
            <a:pPr marL="0" indent="0">
              <a:buFont typeface="Bai Jamjuree Light"/>
              <a:buNone/>
            </a:pPr>
            <a:endParaRPr lang="en-US" sz="1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400" indent="0">
              <a:buNone/>
            </a:pPr>
            <a:r>
              <a:rPr lang="lv-LV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Projekts Taurupes pagastā</a:t>
            </a:r>
          </a:p>
          <a:p>
            <a:pPr marL="0" indent="0">
              <a:buFont typeface="Bai Jamjuree Light"/>
              <a:buNone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Noteku izgatavošana un uzstādīšana Taurupes muižas klētij 16 500 EUR.</a:t>
            </a:r>
            <a:endParaRPr lang="en-US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Bai Jamjuree Light"/>
              <a:buNone/>
            </a:pPr>
            <a:endParaRPr lang="lv-LV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Bai Jamjuree Light"/>
              <a:buNone/>
            </a:pPr>
            <a:endParaRPr lang="lv-LV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bg1"/>
              </a:buClr>
              <a:buFont typeface="Bai Jamjuree Light"/>
              <a:buNone/>
              <a:defRPr/>
            </a:pPr>
            <a:endParaRPr lang="lv-LV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endParaRPr lang="lv-LV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endParaRPr lang="lv-LV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endParaRPr lang="lv-LV" sz="1800" kern="0" dirty="0"/>
          </a:p>
        </p:txBody>
      </p:sp>
    </p:spTree>
    <p:extLst>
      <p:ext uri="{BB962C8B-B14F-4D97-AF65-F5344CB8AC3E}">
        <p14:creationId xmlns:p14="http://schemas.microsoft.com/office/powerpoint/2010/main" val="980127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5F5C13AF-8C1D-4ACE-12C8-A66D0065F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6FF89C-4C3C-81C9-C787-A97304592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IZDEVUMI</a:t>
            </a:r>
            <a:endParaRPr lang="lv-LV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79473D-FF02-A5B1-9409-7CDF39D64549}"/>
              </a:ext>
            </a:extLst>
          </p:cNvPr>
          <p:cNvSpPr txBox="1">
            <a:spLocks/>
          </p:cNvSpPr>
          <p:nvPr/>
        </p:nvSpPr>
        <p:spPr>
          <a:xfrm>
            <a:off x="755576" y="745972"/>
            <a:ext cx="8229600" cy="54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426A"/>
              </a:buClr>
              <a:buSzPts val="2400"/>
              <a:buFont typeface="Bai Jamjuree"/>
              <a:buNone/>
              <a:defRPr sz="2400" b="0" i="0" u="none" strike="noStrike" cap="none">
                <a:solidFill>
                  <a:srgbClr val="01426A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lv-LV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Svarīgākie uzdevumi</a:t>
            </a:r>
          </a:p>
        </p:txBody>
      </p:sp>
      <p:sp>
        <p:nvSpPr>
          <p:cNvPr id="3" name="Satura vietturis 4">
            <a:extLst>
              <a:ext uri="{FF2B5EF4-FFF2-40B4-BE49-F238E27FC236}">
                <a16:creationId xmlns:a16="http://schemas.microsoft.com/office/drawing/2014/main" id="{BA3BAAA4-0778-DC82-DADC-97AC3366B37A}"/>
              </a:ext>
            </a:extLst>
          </p:cNvPr>
          <p:cNvSpPr txBox="1">
            <a:spLocks/>
          </p:cNvSpPr>
          <p:nvPr/>
        </p:nvSpPr>
        <p:spPr>
          <a:xfrm>
            <a:off x="1115616" y="1313384"/>
            <a:ext cx="7920880" cy="525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9pPr>
          </a:lstStyle>
          <a:p>
            <a:pPr marL="152400" indent="0">
              <a:buNone/>
            </a:pPr>
            <a:r>
              <a:rPr lang="lv-LV" sz="2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Projekts Birzgales pagastā </a:t>
            </a:r>
          </a:p>
          <a:p>
            <a:pPr marL="0" indent="0">
              <a:buFont typeface="Bai Jamjuree Light"/>
              <a:buNone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PII "Birztaliņa" Birzgalē - sanitāro mezglu remonts, ūdensapgādes un kanalizācijas cauruļvadu nomaiņa - 65 888 eiro</a:t>
            </a:r>
          </a:p>
          <a:p>
            <a:pPr marL="0" indent="0">
              <a:buFont typeface="Bai Jamjuree Light"/>
              <a:buNone/>
            </a:pPr>
            <a:endParaRPr lang="lv-LV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400" indent="0">
              <a:buNone/>
            </a:pPr>
            <a:r>
              <a:rPr lang="lv-LV" sz="2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Projekts Lēdmanes pagastā  </a:t>
            </a:r>
          </a:p>
          <a:p>
            <a:pPr marL="0" indent="0">
              <a:buFont typeface="Bai Jamjuree Light"/>
              <a:buNone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Lēdmanes pamatskola - Tehniskais projekts un remonts Lēdmanes pamatskolas ieejas kāpnes - 35 000 eiro</a:t>
            </a:r>
          </a:p>
          <a:p>
            <a:pPr marL="0" indent="0">
              <a:buFont typeface="Bai Jamjuree Light"/>
              <a:buNone/>
            </a:pPr>
            <a:endParaRPr lang="lv-LV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400" indent="0">
              <a:buNone/>
            </a:pPr>
            <a:r>
              <a:rPr lang="lv-LV" sz="2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Projekti Jumpravas pagastā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Ielu apgaismojums Liepu ielā - 17 000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Jumpravas </a:t>
            </a:r>
            <a:r>
              <a:rPr lang="lv-LV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pamatsk</a:t>
            </a: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Datorklases remonts un skolas iekšējā datortīkla izbūve – 15 000 eiro</a:t>
            </a:r>
          </a:p>
          <a:p>
            <a:pPr>
              <a:buFont typeface="Wingdings" panose="05000000000000000000" pitchFamily="2" charset="2"/>
              <a:buChar char="ü"/>
            </a:pPr>
            <a:endParaRPr lang="lv-LV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v-LV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Rotaļu laukumu izveidošanai lauku teritorijās (Taurupē un Ķegumā) - 60 000 eiro</a:t>
            </a:r>
            <a:endParaRPr lang="en-US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  <a:defRPr/>
            </a:pPr>
            <a:endParaRPr lang="lv-LV" sz="1800" kern="0" dirty="0"/>
          </a:p>
        </p:txBody>
      </p:sp>
    </p:spTree>
    <p:extLst>
      <p:ext uri="{BB962C8B-B14F-4D97-AF65-F5344CB8AC3E}">
        <p14:creationId xmlns:p14="http://schemas.microsoft.com/office/powerpoint/2010/main" val="421080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EF50DC4E-F903-C197-E2A3-C3E677668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70A98A-1011-715E-8068-25ABE3974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IZDEVUMI</a:t>
            </a:r>
            <a:endParaRPr lang="lv-LV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7176D9-2CDF-2A71-4583-64AB4A151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052736"/>
            <a:ext cx="788052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31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25A5E568-38A0-DF70-9CDF-07974B1DD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F33243-C3FF-45C7-B2AF-6961202C3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IZDEVUMI</a:t>
            </a:r>
            <a:endParaRPr lang="lv-LV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E724D1-98FD-6971-A12E-981171BF3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980729"/>
            <a:ext cx="7801786" cy="488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33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56882F23-FACB-CD0A-439F-1837A44C1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1D7312-341C-3933-3022-C340C461A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666" y="755656"/>
            <a:ext cx="7518766" cy="479640"/>
          </a:xfrm>
        </p:spPr>
        <p:txBody>
          <a:bodyPr>
            <a:noAutofit/>
          </a:bodyPr>
          <a:lstStyle/>
          <a:p>
            <a:r>
              <a:rPr lang="lv-LV" alt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Budžeta pieejamie resursi</a:t>
            </a:r>
            <a:endParaRPr lang="lv-LV" b="1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BC90E818-85BA-9DD9-3F01-5A3B886D1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1801240"/>
            <a:ext cx="563854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lv-LV" altLang="lv-LV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lv-LV" altLang="lv-LV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Ieņēmumi:			121 136 684 eiro</a:t>
            </a: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lv-LV" altLang="lv-LV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Atlikums uz 01.01.2026.	15 094 434 eiro</a:t>
            </a: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lv-LV" altLang="lv-LV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Plānotie aizņēmumi		8 919 811 eiro</a:t>
            </a:r>
          </a:p>
        </p:txBody>
      </p:sp>
    </p:spTree>
    <p:extLst>
      <p:ext uri="{BB962C8B-B14F-4D97-AF65-F5344CB8AC3E}">
        <p14:creationId xmlns:p14="http://schemas.microsoft.com/office/powerpoint/2010/main" val="1959154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CEFFF75C-3514-915A-3C53-28B4E3B8F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B46DCA-2013-DA0A-7B4E-8A6440650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IZDEVUMI</a:t>
            </a:r>
            <a:endParaRPr lang="lv-LV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DF645E-7FA5-38F5-5DDD-411380592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734898"/>
            <a:ext cx="7164288" cy="538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61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CC18F10E-B557-E83E-8846-2BEDD95C3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DEF147-754F-8DB3-CD4B-953C2D21A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IZDEVUMI</a:t>
            </a:r>
            <a:endParaRPr lang="lv-LV" b="1" dirty="0"/>
          </a:p>
        </p:txBody>
      </p:sp>
      <p:sp>
        <p:nvSpPr>
          <p:cNvPr id="2" name="Taisnstūris 1">
            <a:extLst>
              <a:ext uri="{FF2B5EF4-FFF2-40B4-BE49-F238E27FC236}">
                <a16:creationId xmlns:a16="http://schemas.microsoft.com/office/drawing/2014/main" id="{806F723A-8C54-98C2-4284-1B6ED3DA1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530" y="853240"/>
            <a:ext cx="6337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Izglītības projekti</a:t>
            </a:r>
          </a:p>
        </p:txBody>
      </p:sp>
      <p:sp>
        <p:nvSpPr>
          <p:cNvPr id="3" name="Taisnstūris 2">
            <a:extLst>
              <a:ext uri="{FF2B5EF4-FFF2-40B4-BE49-F238E27FC236}">
                <a16:creationId xmlns:a16="http://schemas.microsoft.com/office/drawing/2014/main" id="{AE25B972-F7A1-2BE9-6265-9BC56D03AEF8}"/>
              </a:ext>
            </a:extLst>
          </p:cNvPr>
          <p:cNvSpPr/>
          <p:nvPr/>
        </p:nvSpPr>
        <p:spPr>
          <a:xfrm>
            <a:off x="755577" y="1484784"/>
            <a:ext cx="838842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lv-LV" alt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Ieplānotais finansējums 11 395 144 eiro apjomā, kas, salīdzinot ar izpildi 2025. gadā, ir par 9 419 126 eiro lielāks. Pieaugums saistīts ar vairāku uzsāktu un apjomīgu jaunu projektu realizāciju: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lv-LV" alt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līdzfinansētais projekts «Jaunas vispārējās pirmsskolas izglītības iestādes būvniecība Ogres pilsētā» (PII «Bitīte») īstenošana - 6 019 578 eiro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lv-LV" alt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AF līdzfinansētais projekts «Ogres novada izglītības iestāžu infrastruktūras pilnveide un aprīkošana»  Ķeguma vidusskolā, Lielvārdes E. Kauliņa vidusskolā un Suntažu pamatskolā - 3 419 433 eiro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lv-LV" alt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līdzfinansētais projekts «Speciālās izglītības iestādes attīstība Ogres novadā efektīvas, kvalitatīvas un mūsdienīgas izglītības īstenošana» Valdemāra pamatskolā -  311 374 eiro;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lv-LV" alt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Madlienas </a:t>
            </a:r>
            <a:r>
              <a:rPr 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vidusskolas būvprojekta izstrāde un autoruzraudzība - 65 000 eiro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Ikšķiles vidusskolas jauna korpusa būvprojekta izstrāde un autoruzraudzība - 50 000 eiro.</a:t>
            </a:r>
          </a:p>
          <a:p>
            <a:pPr>
              <a:defRPr/>
            </a:pPr>
            <a:endParaRPr lang="lv-LV" altLang="lv-LV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990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5E72685B-C076-1C2C-2834-B39F7B91B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E658F4-6F94-89D5-1152-7F8F4F4E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IZDEVUMI</a:t>
            </a:r>
            <a:endParaRPr lang="lv-LV" b="1" dirty="0"/>
          </a:p>
        </p:txBody>
      </p:sp>
      <p:sp>
        <p:nvSpPr>
          <p:cNvPr id="2" name="Taisnstūris 1">
            <a:extLst>
              <a:ext uri="{FF2B5EF4-FFF2-40B4-BE49-F238E27FC236}">
                <a16:creationId xmlns:a16="http://schemas.microsoft.com/office/drawing/2014/main" id="{853E3572-B2D0-721A-B10E-34FE6BFB8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530" y="853240"/>
            <a:ext cx="6337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Izglītības projekti</a:t>
            </a:r>
          </a:p>
        </p:txBody>
      </p:sp>
      <p:sp>
        <p:nvSpPr>
          <p:cNvPr id="3" name="Taisnstūris 2">
            <a:extLst>
              <a:ext uri="{FF2B5EF4-FFF2-40B4-BE49-F238E27FC236}">
                <a16:creationId xmlns:a16="http://schemas.microsoft.com/office/drawing/2014/main" id="{9C4F8A0F-B47D-6F2D-D2EA-B5701BA6F1EB}"/>
              </a:ext>
            </a:extLst>
          </p:cNvPr>
          <p:cNvSpPr/>
          <p:nvPr/>
        </p:nvSpPr>
        <p:spPr>
          <a:xfrm>
            <a:off x="755577" y="1484784"/>
            <a:ext cx="838842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lv-LV" altLang="lv-LV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lv-LV" alt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Lielākie plānotie remontdarbi izglītības iestādēs:</a:t>
            </a:r>
          </a:p>
          <a:p>
            <a:pPr>
              <a:defRPr/>
            </a:pPr>
            <a:endParaRPr lang="lv-LV" altLang="lv-LV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lv-LV" alt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PII «</a:t>
            </a:r>
            <a:r>
              <a:rPr lang="lv-LV" altLang="lv-LV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Urdaviņa</a:t>
            </a:r>
            <a:r>
              <a:rPr lang="lv-LV" alt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Ikšķilē, sporta laukuma seguma maiņa - 60 000 eiro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lv-LV" alt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PII “Birztaliņa» Birzgalē, sanitāro mezglu remonts - 65 888 eiro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lv-LV" alt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Lielvārdes pamatskola, mācību telpu remonts - 19 000 eiro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Ogres kalna pamatskola, 1.korpusa koridora remonts - 22 749 eiro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Ogres Centra pamatskola, elektroinstalācijas remonts - 140 000 eiro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fr-FR" alt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Ogres Sporta centrs</a:t>
            </a:r>
            <a:r>
              <a:rPr lang="lv-LV" alt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sporta halles jumta remonts </a:t>
            </a:r>
            <a:r>
              <a:rPr lang="lv-LV" alt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alt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29 044 </a:t>
            </a:r>
            <a:r>
              <a:rPr lang="lv-LV" alt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eiro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Ogres Mūzikas un mākslas skolas Mūzikas nodaļas klašu telpu remonts – 85 000 eiro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Lēdmanes pamatskola, tehniskais projekts un remonts Lēdmanes pamatskolas ieejas kāpnes - 35 000 eiro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Krapes skolas ēkas lietus novadīšanas sistēmas uzlabošana - 7340 eiro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lv-LV" altLang="lv-LV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lv-LV" altLang="lv-LV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205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38EA3CA9-190E-EBA0-A1A6-C9C2ABCAA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23E7A4-4605-DBC1-31E0-8C403B4DC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IZDEVUMI</a:t>
            </a:r>
            <a:endParaRPr lang="lv-LV" b="1" dirty="0"/>
          </a:p>
        </p:txBody>
      </p:sp>
      <p:sp>
        <p:nvSpPr>
          <p:cNvPr id="2" name="Taisnstūris 1">
            <a:extLst>
              <a:ext uri="{FF2B5EF4-FFF2-40B4-BE49-F238E27FC236}">
                <a16:creationId xmlns:a16="http://schemas.microsoft.com/office/drawing/2014/main" id="{ED9E9904-B0BF-2FF1-CF52-DCE7A93BB470}"/>
              </a:ext>
            </a:extLst>
          </p:cNvPr>
          <p:cNvSpPr/>
          <p:nvPr/>
        </p:nvSpPr>
        <p:spPr>
          <a:xfrm>
            <a:off x="1187624" y="1268760"/>
            <a:ext cx="778895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lv-LV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Izglītības pārvaldē un vairākas izglītības iestādes 2026.gadā realizēs kopumā 21 </a:t>
            </a:r>
            <a:r>
              <a:rPr lang="lv-LV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Erasmuss</a:t>
            </a:r>
            <a:r>
              <a:rPr 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lv-LV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Nordplus</a:t>
            </a:r>
            <a:r>
              <a:rPr 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izglītības projektus par kopējo summu – 431 299 eiro.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fonda projekts «STEM un pilsoniskās līdzdalības norises plašākai izglītības pieredzei un karjeras izvēlei» - 336 236 eiro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fonda  projekts “Digitālā darba ar jaunatni sistēmas attīstība pašvaldībās”-  43 350 eiro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fonda projekts "Integrēta “skola-kopiena” sadarbības programma atstumtības riska mazināšanai izglītības iestādēs" -  119 748 eiro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fonda projekts “Sabiedrības digitālo prasmju attīstība” - 83 319 eiro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Projekts «Latvijas Skolas Soma» -  145 000 eiro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Projekts «Speciālās izglītības iestādes attīstība Ogres novadā efektīvas, kvalitatīvas un mūsdienīgas izglītības īstenošanai» - 311 374 eiro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lv-LV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Projekts «Pedagogu profesionālā atbalsta sistēmas izveide» – 265 879 eiro</a:t>
            </a:r>
          </a:p>
        </p:txBody>
      </p:sp>
      <p:sp>
        <p:nvSpPr>
          <p:cNvPr id="3" name="Taisnstūris 1">
            <a:extLst>
              <a:ext uri="{FF2B5EF4-FFF2-40B4-BE49-F238E27FC236}">
                <a16:creationId xmlns:a16="http://schemas.microsoft.com/office/drawing/2014/main" id="{5F1F55C3-E3AD-8466-2601-48C1D57B4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530" y="853240"/>
            <a:ext cx="6337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Izglītības projekti</a:t>
            </a:r>
          </a:p>
        </p:txBody>
      </p:sp>
    </p:spTree>
    <p:extLst>
      <p:ext uri="{BB962C8B-B14F-4D97-AF65-F5344CB8AC3E}">
        <p14:creationId xmlns:p14="http://schemas.microsoft.com/office/powerpoint/2010/main" val="275566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C25BC04B-5687-9D99-3BE7-388FB07A7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11BC93-A60B-B534-1314-99D4B149F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IZDEVUMI</a:t>
            </a:r>
            <a:endParaRPr lang="lv-LV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E1F816-9253-6927-2218-0642C2333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038264"/>
            <a:ext cx="7123243" cy="512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377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21538872-3783-3395-F031-1D3FEE325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08B907-8739-5204-AB32-65EF2E67B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IZDEVUMI</a:t>
            </a:r>
            <a:endParaRPr lang="lv-LV" b="1" dirty="0"/>
          </a:p>
        </p:txBody>
      </p:sp>
      <p:sp>
        <p:nvSpPr>
          <p:cNvPr id="4" name="Virsraksts 1">
            <a:extLst>
              <a:ext uri="{FF2B5EF4-FFF2-40B4-BE49-F238E27FC236}">
                <a16:creationId xmlns:a16="http://schemas.microsoft.com/office/drawing/2014/main" id="{F92A6E16-065F-BC31-5F49-F8E7900D5410}"/>
              </a:ext>
            </a:extLst>
          </p:cNvPr>
          <p:cNvSpPr txBox="1">
            <a:spLocks/>
          </p:cNvSpPr>
          <p:nvPr/>
        </p:nvSpPr>
        <p:spPr>
          <a:xfrm>
            <a:off x="785643" y="610005"/>
            <a:ext cx="8002587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426A"/>
              </a:buClr>
              <a:buSzPts val="2400"/>
              <a:buFont typeface="Bai Jamjuree"/>
              <a:buNone/>
              <a:defRPr sz="2400" b="0" i="0" u="none" strike="noStrike" cap="none">
                <a:solidFill>
                  <a:srgbClr val="01426A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lv-LV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Sociālai aizsardzībai</a:t>
            </a:r>
          </a:p>
        </p:txBody>
      </p:sp>
      <p:sp>
        <p:nvSpPr>
          <p:cNvPr id="7" name="Satura vietturis 2">
            <a:extLst>
              <a:ext uri="{FF2B5EF4-FFF2-40B4-BE49-F238E27FC236}">
                <a16:creationId xmlns:a16="http://schemas.microsoft.com/office/drawing/2014/main" id="{9419B3DD-11F8-45BA-095C-7EE093796783}"/>
              </a:ext>
            </a:extLst>
          </p:cNvPr>
          <p:cNvSpPr txBox="1">
            <a:spLocks/>
          </p:cNvSpPr>
          <p:nvPr/>
        </p:nvSpPr>
        <p:spPr>
          <a:xfrm>
            <a:off x="755577" y="1412776"/>
            <a:ext cx="8032653" cy="4752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Sociālajai palīdzībai un sociālajiem pakalpojumiem iedzīvotājiem - 5 792 175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Pansionāta “Madliena” darbības nodrošināšana - 213 719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Palielināts trūcīgas mājsaimniecības ienākumu slieksnis – pirmajai vai vienīgajai personai mājsaimniecībā tas ir līdz 425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Palielināts garantētais minimālais ienākumu (GMI) slieksnis – 187 eiro pirmajai vai vienīgajai personai mājsaimniecībā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Palielināts maznodrošinātas mājsaimniecības ienākumu slieksnis Ogres novadā – pirmajai vai vienīgajai personai mājsaimniecībā tas ir līdz 595 eiro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Palielināts bērna piedzimšana pabalstu ģimenēm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tx1"/>
              </a:buClr>
              <a:buFont typeface="Bai Jamjuree Light"/>
              <a:buNone/>
              <a:defRPr/>
            </a:pPr>
            <a:endParaRPr lang="lv-LV" sz="1800" kern="0" dirty="0"/>
          </a:p>
        </p:txBody>
      </p:sp>
    </p:spTree>
    <p:extLst>
      <p:ext uri="{BB962C8B-B14F-4D97-AF65-F5344CB8AC3E}">
        <p14:creationId xmlns:p14="http://schemas.microsoft.com/office/powerpoint/2010/main" val="23775094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1D9081B9-0684-8AAE-197F-D170F5155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E10BE7-A0A6-4E3D-BB02-66BD2F19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IZDEVUMI</a:t>
            </a:r>
            <a:endParaRPr lang="lv-LV" b="1" dirty="0"/>
          </a:p>
        </p:txBody>
      </p:sp>
      <p:sp>
        <p:nvSpPr>
          <p:cNvPr id="4" name="Virsraksts 1">
            <a:extLst>
              <a:ext uri="{FF2B5EF4-FFF2-40B4-BE49-F238E27FC236}">
                <a16:creationId xmlns:a16="http://schemas.microsoft.com/office/drawing/2014/main" id="{608018EC-D15B-E3F3-F6E0-43E90CB2BC60}"/>
              </a:ext>
            </a:extLst>
          </p:cNvPr>
          <p:cNvSpPr txBox="1">
            <a:spLocks/>
          </p:cNvSpPr>
          <p:nvPr/>
        </p:nvSpPr>
        <p:spPr>
          <a:xfrm>
            <a:off x="899592" y="680578"/>
            <a:ext cx="8002587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426A"/>
              </a:buClr>
              <a:buSzPts val="2400"/>
              <a:buFont typeface="Bai Jamjuree"/>
              <a:buNone/>
              <a:defRPr sz="2400" b="0" i="0" u="none" strike="noStrike" cap="none">
                <a:solidFill>
                  <a:srgbClr val="01426A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lv-LV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Līdzdalības budžets</a:t>
            </a:r>
          </a:p>
        </p:txBody>
      </p:sp>
      <p:sp>
        <p:nvSpPr>
          <p:cNvPr id="7" name="Satura vietturis 2">
            <a:extLst>
              <a:ext uri="{FF2B5EF4-FFF2-40B4-BE49-F238E27FC236}">
                <a16:creationId xmlns:a16="http://schemas.microsoft.com/office/drawing/2014/main" id="{776EEA1E-4EF5-EEEA-12D3-360E95A4B5CC}"/>
              </a:ext>
            </a:extLst>
          </p:cNvPr>
          <p:cNvSpPr txBox="1">
            <a:spLocks/>
          </p:cNvSpPr>
          <p:nvPr/>
        </p:nvSpPr>
        <p:spPr>
          <a:xfrm>
            <a:off x="755576" y="1412776"/>
            <a:ext cx="8146603" cy="4752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●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○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2235"/>
              </a:buClr>
              <a:buSzPts val="1200"/>
              <a:buFont typeface="Bai Jamjuree Light"/>
              <a:buChar char="■"/>
              <a:defRPr sz="1200" b="0" i="0" u="none" strike="noStrike" cap="none">
                <a:solidFill>
                  <a:srgbClr val="01426A"/>
                </a:solidFill>
                <a:latin typeface="Bai Jamjuree Light"/>
                <a:ea typeface="Bai Jamjuree Light"/>
                <a:cs typeface="Bai Jamjuree Light"/>
                <a:sym typeface="Bai Jamjuree Light"/>
              </a:defRPr>
            </a:lvl9pPr>
          </a:lstStyle>
          <a:p>
            <a:r>
              <a:rPr lang="lv-LV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Līdzdalības budžets iedzīvotāju iniciēto projektu īstenošanai 2026. gadā plānots 201 268 eiro apjomā.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Papildus 2025. gadā līdzdalības budžeta ietvaros apstiprināto projektu īstenošana 2026. gadā: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lv-LV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Bai Jamjuree"/>
              </a:rPr>
              <a:t>Ogres </a:t>
            </a:r>
            <a:r>
              <a:rPr lang="lv-LV" sz="16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Bai Jamjuree"/>
              </a:rPr>
              <a:t>valstspilsētā</a:t>
            </a:r>
            <a:r>
              <a:rPr lang="lv-LV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Bai Jamjuree"/>
              </a:rPr>
              <a:t> – “Apgaismojuma izveide PII “Strautiņš” āra rotaļu laukumos”, 9599,33 eiro;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lv-LV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Bai Jamjuree"/>
              </a:rPr>
              <a:t>Suntažu pagastā – “Aktivitāšu zonas pakāpeniska atjaunošana esošajā Suntažu pagasta bērnu dārza rotaļu laukumā”, 2227 eiro;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lv-LV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Bai Jamjuree"/>
              </a:rPr>
              <a:t>Lielvārdes pilsētā – “Atpūtas vietas “Ausekļa pludmale” labiekārtošana”, 2518,55 eiro; Jumpravas pagastā – “Sporta inventāra papildināšana iedzīvotāju fiziskās sagatavotības un sportisko sasniegumu veicināšanai”, 2275 eiro;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lv-LV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Bai Jamjuree"/>
              </a:rPr>
              <a:t>Ķeguma pilsētā – “Labiekārtota transporta gaidīšanas vieta bērniem pie Ķeguma pamatskolas”, 5092,90 eiro; 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lv-LV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Bai Jamjuree"/>
              </a:rPr>
              <a:t>Madlienas pagastā –“Kāpņu atjaunošana un margu uzstādīšana pie pašvaldības ēkas un veikala”, 2397 eiro;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lv-LV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Bai Jamjuree"/>
              </a:rPr>
              <a:t>Lauberes pagastā – “Lauberes pagastā_ ŠŪPOLĒM BŪT!”, 2397 eiro;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lv-LV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Bai Jamjuree"/>
              </a:rPr>
              <a:t>Tīnūžu pagastā – “Ogres novada pašvaldības līdzdalības budžeta projekts – šūpoļu iegāde un uzstādīšana pie daudzdzīvokļu dzīvojamās mājas”, 2397 eiro;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lv-LV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Bai Jamjuree"/>
              </a:rPr>
              <a:t>Tomes pagastā – “Tomes gaismas aleja”, 1986,48 eiro</a:t>
            </a:r>
            <a:endParaRPr lang="en-US" sz="1600" kern="0" dirty="0">
              <a:latin typeface="Times New Roman" panose="02020603050405020304" pitchFamily="18" charset="0"/>
              <a:cs typeface="Times New Roman" panose="02020603050405020304" pitchFamily="18" charset="0"/>
              <a:sym typeface="Bai Jamjuree"/>
            </a:endParaRPr>
          </a:p>
          <a:p>
            <a:pPr marL="0" indent="0">
              <a:buClr>
                <a:schemeClr val="tx1"/>
              </a:buClr>
              <a:buFont typeface="Bai Jamjuree Light"/>
              <a:buNone/>
              <a:defRPr/>
            </a:pPr>
            <a:endParaRPr lang="lv-LV" sz="1800" kern="0" dirty="0"/>
          </a:p>
        </p:txBody>
      </p:sp>
    </p:spTree>
    <p:extLst>
      <p:ext uri="{BB962C8B-B14F-4D97-AF65-F5344CB8AC3E}">
        <p14:creationId xmlns:p14="http://schemas.microsoft.com/office/powerpoint/2010/main" val="8043831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>
          <a:extLst>
            <a:ext uri="{FF2B5EF4-FFF2-40B4-BE49-F238E27FC236}">
              <a16:creationId xmlns:a16="http://schemas.microsoft.com/office/drawing/2014/main" id="{DF7EAF1D-8BE5-A170-D6CB-550581B0D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0B247E-62C0-B3A7-9319-BE0E0530E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2348880"/>
            <a:ext cx="4363200" cy="1727680"/>
          </a:xfrm>
        </p:spPr>
        <p:txBody>
          <a:bodyPr>
            <a:noAutofit/>
          </a:bodyPr>
          <a:lstStyle/>
          <a:p>
            <a:pPr algn="ctr"/>
            <a:r>
              <a:rPr lang="lv-LV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Paldies par uzmanību!</a:t>
            </a:r>
            <a:endParaRPr lang="lv-LV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35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74F574F8-28F9-E2EF-ADC0-82D2ADE7B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CC5FFB-36FD-7E54-2DD7-BBE6914E3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666" y="908720"/>
            <a:ext cx="7518766" cy="479640"/>
          </a:xfrm>
        </p:spPr>
        <p:txBody>
          <a:bodyPr>
            <a:noAutofit/>
          </a:bodyPr>
          <a:lstStyle/>
          <a:p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Ogres novada pašvaldības budžeta prioritātes</a:t>
            </a:r>
            <a:endParaRPr lang="lv-LV" b="1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FE89DACB-F43F-D7E5-16F5-021D8EC14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666" y="1391768"/>
            <a:ext cx="7798782" cy="330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Izglītības iestāžu darbības nodrošināšana un pilnveidošana, izglītības kopējā kvalitātes līmeņa un izglītības iestāžu infrastruktūras uzlabošana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sociālo pakalpojumu pieejamības un sociālās palīdzības nodrošināšana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publiski pieejamās infrastruktūras attīstība un kvalitātes uzturēšana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atbalsts uzņēmējdarbībai</a:t>
            </a:r>
            <a:endParaRPr lang="lv-LV" altLang="lv-LV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ttēls 7">
            <a:extLst>
              <a:ext uri="{FF2B5EF4-FFF2-40B4-BE49-F238E27FC236}">
                <a16:creationId xmlns:a16="http://schemas.microsoft.com/office/drawing/2014/main" id="{74CD5BE6-0472-01C7-7ACC-8526E08827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996446"/>
            <a:ext cx="4897963" cy="28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45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3C97DB-904F-FFDF-D635-79456C4BD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2348880"/>
            <a:ext cx="4363200" cy="1727680"/>
          </a:xfrm>
        </p:spPr>
        <p:txBody>
          <a:bodyPr>
            <a:noAutofit/>
          </a:bodyPr>
          <a:lstStyle/>
          <a:p>
            <a:pPr algn="ctr"/>
            <a:r>
              <a:rPr lang="lv-LV" altLang="lv-LV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</a:t>
            </a:r>
            <a:br>
              <a:rPr lang="lv-LV" altLang="lv-LV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altLang="lv-LV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pamatbudžeta IEŅĒMUMI</a:t>
            </a:r>
            <a:endParaRPr lang="lv-LV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79E68583-E6FC-8AAD-32D9-8F869FA4A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CED3F5-F682-A461-F98F-ECF3FF95C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17" y="9792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IEŅĒMUMI</a:t>
            </a:r>
            <a:endParaRPr lang="lv-LV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EC6827-4A39-9B0C-80D8-E0DD4BC3B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052736"/>
            <a:ext cx="6912768" cy="458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36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3031E5C4-D582-CF98-62B9-A91CDECDD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ED0FC1-6789-E7CF-6792-3A3751A34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IEŅĒMUMI</a:t>
            </a:r>
            <a:endParaRPr lang="lv-LV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5D824-19EB-5106-8707-70122FDB6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153" y="908720"/>
            <a:ext cx="7361625" cy="470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63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8F5F252A-73C4-84D8-C598-DD4760879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B765A1-9B03-C52A-2B88-A7168CE30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650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IEŅĒMUMI</a:t>
            </a:r>
            <a:endParaRPr lang="lv-LV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E41788-0153-74ED-3E57-5D801A855CA0}"/>
              </a:ext>
            </a:extLst>
          </p:cNvPr>
          <p:cNvSpPr txBox="1"/>
          <p:nvPr/>
        </p:nvSpPr>
        <p:spPr>
          <a:xfrm>
            <a:off x="798164" y="1052736"/>
            <a:ext cx="795081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lv-LV" altLang="lv-LV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IIN ieņēmumu garantijas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lv-LV" altLang="lv-LV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lv-LV" altLang="lv-LV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2026.gadā IIN ieņēmumi garantēti 100% apmērā no plānotā un ieņēmumi, kas pārsniegs garantēto apmēru, tiks novirzīti pašvaldību aizņēmumu saistību dzēšanai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lv-LV" altLang="lv-LV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lv-LV" altLang="lv-LV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IIN prognozēto ieņēmumu procentuālais sadalījums pa ceturkšņiem ir: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lv-LV" altLang="lv-LV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lv-LV" altLang="lv-LV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•I ceturksnī–22%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lv-LV" altLang="lv-LV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•II ceturksnī–23%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lv-LV" altLang="lv-LV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•III ceturksnī–27%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lv-LV" altLang="lv-LV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•IV ceturksnī–28%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lv-LV" altLang="lv-LV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lv-LV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IIN ieņēmumu sadalījums starp pašvaldību budžetiem un valsts budžetu 2026. gadā ir attiecīgi 78% un 22 %. </a:t>
            </a:r>
          </a:p>
        </p:txBody>
      </p:sp>
    </p:spTree>
    <p:extLst>
      <p:ext uri="{BB962C8B-B14F-4D97-AF65-F5344CB8AC3E}">
        <p14:creationId xmlns:p14="http://schemas.microsoft.com/office/powerpoint/2010/main" val="195557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1A345896-053E-FE31-CBF4-25D791AB1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5FAE56-1AAC-FA9D-855A-3F168EE25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0"/>
            <a:ext cx="7518766" cy="527960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gada pamatbudžeta IEŅĒMUMI</a:t>
            </a:r>
            <a:endParaRPr lang="lv-LV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1E3EC-DAC3-B3FF-5D5B-973B10C73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836712"/>
            <a:ext cx="7612369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48014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Pielāgots 6">
      <a:dk1>
        <a:sysClr val="windowText" lastClr="000000"/>
      </a:dk1>
      <a:lt1>
        <a:sysClr val="window" lastClr="FFFFFF"/>
      </a:lt1>
      <a:dk2>
        <a:srgbClr val="44546A"/>
      </a:dk2>
      <a:lt2>
        <a:srgbClr val="D2D9E2"/>
      </a:lt2>
      <a:accent1>
        <a:srgbClr val="233F7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10797</TotalTime>
  <Words>1981</Words>
  <Application>Microsoft Office PowerPoint</Application>
  <PresentationFormat>Slaidrāde ekrānā (4:3)</PresentationFormat>
  <Paragraphs>218</Paragraphs>
  <Slides>37</Slides>
  <Notes>36</Notes>
  <HiddenSlides>0</HiddenSlides>
  <MMClips>0</MMClips>
  <ScaleCrop>false</ScaleCrop>
  <HeadingPairs>
    <vt:vector size="6" baseType="variant">
      <vt:variant>
        <vt:lpstr>Lietotie fonti</vt:lpstr>
      </vt:variant>
      <vt:variant>
        <vt:i4>9</vt:i4>
      </vt:variant>
      <vt:variant>
        <vt:lpstr>Dizains</vt:lpstr>
      </vt:variant>
      <vt:variant>
        <vt:i4>2</vt:i4>
      </vt:variant>
      <vt:variant>
        <vt:lpstr>Slaidu virsraksti</vt:lpstr>
      </vt:variant>
      <vt:variant>
        <vt:i4>37</vt:i4>
      </vt:variant>
    </vt:vector>
  </HeadingPairs>
  <TitlesOfParts>
    <vt:vector size="48" baseType="lpstr">
      <vt:lpstr>Arial</vt:lpstr>
      <vt:lpstr>Bai Jamjuree</vt:lpstr>
      <vt:lpstr>Bai Jamjuree Light</vt:lpstr>
      <vt:lpstr>Calibri</vt:lpstr>
      <vt:lpstr>Century Gothic</vt:lpstr>
      <vt:lpstr>Century Schoolbook</vt:lpstr>
      <vt:lpstr>Times New Roman</vt:lpstr>
      <vt:lpstr>Wingdings</vt:lpstr>
      <vt:lpstr>Wingdings 2</vt:lpstr>
      <vt:lpstr>View</vt:lpstr>
      <vt:lpstr>Simple Light</vt:lpstr>
      <vt:lpstr>Ogres novada pašvaldības 2026. gada  konsolidētais budžets</vt:lpstr>
      <vt:lpstr>Izmaiņas, kas ietekmējušas Ogres novada pašvaldības 2026.gada budžetu</vt:lpstr>
      <vt:lpstr>Budžeta pieejamie resursi</vt:lpstr>
      <vt:lpstr>Ogres novada pašvaldības budžeta prioritātes</vt:lpstr>
      <vt:lpstr>2026. gada  pamatbudžeta IEŅĒMUMI</vt:lpstr>
      <vt:lpstr>2026. gada pamatbudžeta IEŅĒMUMI</vt:lpstr>
      <vt:lpstr>2026. gada pamatbudžeta IEŅĒMUMI</vt:lpstr>
      <vt:lpstr>2026. gada pamatbudžeta IEŅĒMUMI</vt:lpstr>
      <vt:lpstr>2026. gada pamatbudžeta IEŅĒMUMI</vt:lpstr>
      <vt:lpstr>PowerPoint prezentācija</vt:lpstr>
      <vt:lpstr>PowerPoint prezentācija</vt:lpstr>
      <vt:lpstr>PowerPoint prezentācija</vt:lpstr>
      <vt:lpstr>2026. gada  pamatbudžeta IZDEVUMI</vt:lpstr>
      <vt:lpstr>2026. gada pamatbudžeta IZDEVUMI</vt:lpstr>
      <vt:lpstr>2026. gada pamatbudžeta IZDEVUMI</vt:lpstr>
      <vt:lpstr>2026. gada pamatbudžeta IZDEVUMI</vt:lpstr>
      <vt:lpstr>2026. gada pamatbudžeta IZDEVUMI</vt:lpstr>
      <vt:lpstr>2026. gada pamatbudžeta IZDEVUMI</vt:lpstr>
      <vt:lpstr>2026. gada pamatbudžeta IZDEVUMI</vt:lpstr>
      <vt:lpstr>2026. gada pamatbudžeta IZDEVUMI</vt:lpstr>
      <vt:lpstr>2026. gada pamatbudžeta IZDEVUMI</vt:lpstr>
      <vt:lpstr>2026. gada pamatbudžeta IZDEVUMI</vt:lpstr>
      <vt:lpstr>2026. gada pamatbudžeta IZDEVUMI</vt:lpstr>
      <vt:lpstr>2026. gada pamatbudžeta IZDEVUMI</vt:lpstr>
      <vt:lpstr>2026. gada pamatbudžeta IZDEVUMI</vt:lpstr>
      <vt:lpstr>2026. gada pamatbudžeta IZDEVUMI</vt:lpstr>
      <vt:lpstr>2026. gada pamatbudžeta IZDEVUMI</vt:lpstr>
      <vt:lpstr>2026. gada pamatbudžeta IZDEVUMI</vt:lpstr>
      <vt:lpstr>2026. gada pamatbudžeta IZDEVUMI</vt:lpstr>
      <vt:lpstr>2026. gada pamatbudžeta IZDEVUMI</vt:lpstr>
      <vt:lpstr>2026. gada pamatbudžeta IZDEVUMI</vt:lpstr>
      <vt:lpstr>2026. gada pamatbudžeta IZDEVUMI</vt:lpstr>
      <vt:lpstr>2026. gada pamatbudžeta IZDEVUMI</vt:lpstr>
      <vt:lpstr>2026. gada pamatbudžeta IZDEVUMI</vt:lpstr>
      <vt:lpstr>2026. gada pamatbudžeta IZDEVUMI</vt:lpstr>
      <vt:lpstr>2026. gada pamatbudžeta IZDEVUMI</vt:lpstr>
      <vt:lpstr>Paldies par uzmanību!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OGRE MUNICIPALITY (LATVIA)</dc:title>
  <dc:creator>Sanda Zemīte</dc:creator>
  <cp:lastModifiedBy>Dana Bārbale</cp:lastModifiedBy>
  <cp:revision>574</cp:revision>
  <dcterms:created xsi:type="dcterms:W3CDTF">2017-11-24T15:12:25Z</dcterms:created>
  <dcterms:modified xsi:type="dcterms:W3CDTF">2026-01-22T01:13:44Z</dcterms:modified>
</cp:coreProperties>
</file>