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82" r:id="rId5"/>
    <p:sldId id="261" r:id="rId6"/>
    <p:sldId id="264" r:id="rId7"/>
    <p:sldId id="265" r:id="rId8"/>
    <p:sldId id="266" r:id="rId9"/>
    <p:sldId id="267" r:id="rId10"/>
    <p:sldId id="268" r:id="rId11"/>
    <p:sldId id="269" r:id="rId12"/>
    <p:sldId id="270" r:id="rId13"/>
    <p:sldId id="271" r:id="rId14"/>
    <p:sldId id="283" r:id="rId15"/>
    <p:sldId id="272" r:id="rId16"/>
    <p:sldId id="273" r:id="rId17"/>
    <p:sldId id="274" r:id="rId18"/>
    <p:sldId id="275" r:id="rId19"/>
    <p:sldId id="277" r:id="rId20"/>
    <p:sldId id="278" r:id="rId21"/>
    <p:sldId id="279" r:id="rId22"/>
    <p:sldId id="280" r:id="rId23"/>
    <p:sldId id="281" r:id="rId24"/>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7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D972B3E2-1106-4943-B686-2170EAEE3052}" type="datetimeFigureOut">
              <a:rPr lang="lv-LV" smtClean="0"/>
              <a:t>12.11.2013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1868773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972B3E2-1106-4943-B686-2170EAEE3052}" type="datetimeFigureOut">
              <a:rPr lang="lv-LV" smtClean="0"/>
              <a:t>12.11.2013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3243022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972B3E2-1106-4943-B686-2170EAEE3052}" type="datetimeFigureOut">
              <a:rPr lang="lv-LV" smtClean="0"/>
              <a:t>12.11.2013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119656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972B3E2-1106-4943-B686-2170EAEE3052}" type="datetimeFigureOut">
              <a:rPr lang="lv-LV" smtClean="0"/>
              <a:t>12.11.2013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2329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72B3E2-1106-4943-B686-2170EAEE3052}" type="datetimeFigureOut">
              <a:rPr lang="lv-LV" smtClean="0"/>
              <a:t>12.11.2013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1163462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D972B3E2-1106-4943-B686-2170EAEE3052}" type="datetimeFigureOut">
              <a:rPr lang="lv-LV" smtClean="0"/>
              <a:t>12.11.2013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293715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D972B3E2-1106-4943-B686-2170EAEE3052}" type="datetimeFigureOut">
              <a:rPr lang="lv-LV" smtClean="0"/>
              <a:t>12.11.2013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140014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D972B3E2-1106-4943-B686-2170EAEE3052}" type="datetimeFigureOut">
              <a:rPr lang="lv-LV" smtClean="0"/>
              <a:t>12.11.2013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296090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2B3E2-1106-4943-B686-2170EAEE3052}" type="datetimeFigureOut">
              <a:rPr lang="lv-LV" smtClean="0"/>
              <a:t>12.11.2013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293496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2B3E2-1106-4943-B686-2170EAEE3052}" type="datetimeFigureOut">
              <a:rPr lang="lv-LV" smtClean="0"/>
              <a:t>12.11.2013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406407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2B3E2-1106-4943-B686-2170EAEE3052}" type="datetimeFigureOut">
              <a:rPr lang="lv-LV" smtClean="0"/>
              <a:t>12.11.2013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0A91440-E559-4C2A-A5E9-7C2BD9B6C838}" type="slidenum">
              <a:rPr lang="lv-LV" smtClean="0"/>
              <a:t>‹#›</a:t>
            </a:fld>
            <a:endParaRPr lang="lv-LV"/>
          </a:p>
        </p:txBody>
      </p:sp>
    </p:spTree>
    <p:extLst>
      <p:ext uri="{BB962C8B-B14F-4D97-AF65-F5344CB8AC3E}">
        <p14:creationId xmlns:p14="http://schemas.microsoft.com/office/powerpoint/2010/main" val="229591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2B3E2-1106-4943-B686-2170EAEE3052}" type="datetimeFigureOut">
              <a:rPr lang="lv-LV" smtClean="0"/>
              <a:t>12.11.2013</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91440-E559-4C2A-A5E9-7C2BD9B6C838}" type="slidenum">
              <a:rPr lang="lv-LV" smtClean="0"/>
              <a:t>‹#›</a:t>
            </a:fld>
            <a:endParaRPr lang="lv-LV"/>
          </a:p>
        </p:txBody>
      </p:sp>
    </p:spTree>
    <p:extLst>
      <p:ext uri="{BB962C8B-B14F-4D97-AF65-F5344CB8AC3E}">
        <p14:creationId xmlns:p14="http://schemas.microsoft.com/office/powerpoint/2010/main" val="3206659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investorukarte.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2162671"/>
          </a:xfrm>
        </p:spPr>
        <p:txBody>
          <a:bodyPr>
            <a:normAutofit fontScale="90000"/>
          </a:bodyPr>
          <a:lstStyle/>
          <a:p>
            <a:pPr eaLnBrk="1" hangingPunct="1"/>
            <a:r>
              <a:rPr lang="lv-LV" sz="4200" dirty="0" smtClean="0">
                <a:latin typeface="Times New Roman" pitchFamily="18" charset="0"/>
                <a:cs typeface="Times New Roman" pitchFamily="18" charset="0"/>
              </a:rPr>
              <a:t>Pārskats par Ogres novada attīstības programmas 2011.-2017. gadam īstenošanu 2012. gadā</a:t>
            </a:r>
            <a:br>
              <a:rPr lang="lv-LV" sz="4200" dirty="0" smtClean="0">
                <a:latin typeface="Times New Roman" pitchFamily="18" charset="0"/>
                <a:cs typeface="Times New Roman" pitchFamily="18" charset="0"/>
              </a:rPr>
            </a:br>
            <a:endParaRPr lang="lv-LV" sz="4200" dirty="0" smtClean="0">
              <a:latin typeface="Times New Roman" pitchFamily="18" charset="0"/>
              <a:cs typeface="Times New Roman" pitchFamily="18" charset="0"/>
            </a:endParaRPr>
          </a:p>
        </p:txBody>
      </p:sp>
      <p:sp>
        <p:nvSpPr>
          <p:cNvPr id="3077" name="Rectangle 5"/>
          <p:cNvSpPr>
            <a:spLocks noGrp="1" noChangeArrowheads="1"/>
          </p:cNvSpPr>
          <p:nvPr>
            <p:ph type="subTitle" idx="4294967295"/>
          </p:nvPr>
        </p:nvSpPr>
        <p:spPr>
          <a:xfrm>
            <a:off x="1371600" y="3886200"/>
            <a:ext cx="6400800" cy="1752600"/>
          </a:xfrm>
        </p:spPr>
        <p:txBody>
          <a:bodyPr/>
          <a:lstStyle/>
          <a:p>
            <a:pPr marL="0" indent="0" algn="ctr">
              <a:lnSpc>
                <a:spcPct val="90000"/>
              </a:lnSpc>
              <a:buFont typeface="Wingdings" pitchFamily="2" charset="2"/>
              <a:buNone/>
            </a:pPr>
            <a:endParaRPr lang="lv-LV" dirty="0" smtClean="0"/>
          </a:p>
          <a:p>
            <a:pPr marL="0" indent="0" algn="ctr">
              <a:lnSpc>
                <a:spcPct val="90000"/>
              </a:lnSpc>
              <a:buFont typeface="Wingdings" pitchFamily="2" charset="2"/>
              <a:buNone/>
            </a:pPr>
            <a:endParaRPr lang="lv-LV" dirty="0" smtClean="0"/>
          </a:p>
          <a:p>
            <a:pPr marL="0" indent="0" algn="ctr">
              <a:lnSpc>
                <a:spcPct val="90000"/>
              </a:lnSpc>
              <a:buFont typeface="Wingdings" pitchFamily="2" charset="2"/>
              <a:buNone/>
            </a:pPr>
            <a:r>
              <a:rPr lang="lv-LV" sz="2000" b="1" dirty="0" smtClean="0">
                <a:latin typeface="Times New Roman" pitchFamily="18" charset="0"/>
                <a:cs typeface="Times New Roman" pitchFamily="18" charset="0"/>
              </a:rPr>
              <a:t>Ogre</a:t>
            </a:r>
          </a:p>
          <a:p>
            <a:pPr marL="0" indent="0" algn="ctr">
              <a:lnSpc>
                <a:spcPct val="90000"/>
              </a:lnSpc>
              <a:buFont typeface="Wingdings" pitchFamily="2" charset="2"/>
              <a:buNone/>
            </a:pPr>
            <a:r>
              <a:rPr lang="lv-LV" sz="2000" b="1" dirty="0" smtClean="0">
                <a:latin typeface="Times New Roman" pitchFamily="18" charset="0"/>
                <a:cs typeface="Times New Roman" pitchFamily="18" charset="0"/>
              </a:rPr>
              <a:t>2013</a:t>
            </a:r>
          </a:p>
        </p:txBody>
      </p:sp>
      <p:pic>
        <p:nvPicPr>
          <p:cNvPr id="1026" name="Picture 2" descr="gerbonis saspiests laba kvalit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76672"/>
            <a:ext cx="1152128"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inus 1"/>
          <p:cNvSpPr/>
          <p:nvPr/>
        </p:nvSpPr>
        <p:spPr>
          <a:xfrm>
            <a:off x="395536" y="6117367"/>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3795245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7643192" cy="562074"/>
          </a:xfrm>
        </p:spPr>
        <p:txBody>
          <a:bodyPr>
            <a:normAutofit/>
          </a:bodyPr>
          <a:lstStyle/>
          <a:p>
            <a:pPr algn="l"/>
            <a:r>
              <a:rPr lang="lv-LV" sz="2000" b="1" dirty="0" smtClean="0">
                <a:latin typeface="Times New Roman" pitchFamily="18" charset="0"/>
                <a:cs typeface="Times New Roman" pitchFamily="18" charset="0"/>
              </a:rPr>
              <a:t>Aktivitāšu īstenošana</a:t>
            </a:r>
            <a:endParaRPr lang="lv-LV"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r>
              <a:rPr lang="lv-LV" sz="1600" dirty="0">
                <a:latin typeface="Times New Roman" panose="02020603050405020304" pitchFamily="18" charset="0"/>
                <a:cs typeface="Times New Roman" panose="02020603050405020304" pitchFamily="18" charset="0"/>
              </a:rPr>
              <a:t>Pabeigta Ogres novada pašvaldības teritorijas plānojuma un apbūves noteikumu izstrāde. Plānojums apstiprināts un stājies spēkā</a:t>
            </a:r>
            <a:r>
              <a:rPr lang="lv-LV" sz="1600" dirty="0" smtClean="0">
                <a:latin typeface="Times New Roman" panose="02020603050405020304" pitchFamily="18" charset="0"/>
                <a:cs typeface="Times New Roman" panose="02020603050405020304" pitchFamily="18" charset="0"/>
              </a:rPr>
              <a:t>.</a:t>
            </a:r>
          </a:p>
          <a:p>
            <a:r>
              <a:rPr lang="lv-LV" sz="1600" dirty="0">
                <a:latin typeface="Times New Roman" panose="02020603050405020304" pitchFamily="18" charset="0"/>
                <a:cs typeface="Times New Roman" panose="02020603050405020304" pitchFamily="18" charset="0"/>
              </a:rPr>
              <a:t>Izstrādāta un Ogres novada domē apstiprināta „Ogres un Ikšķiles tūrisma attīstības aģentūras vidēja termiņa darbības stratēģija 2012.-2015. gadam</a:t>
            </a:r>
            <a:r>
              <a:rPr lang="lv-LV" sz="1600" dirty="0" smtClean="0">
                <a:latin typeface="Times New Roman" panose="02020603050405020304" pitchFamily="18" charset="0"/>
                <a:cs typeface="Times New Roman" panose="02020603050405020304" pitchFamily="18" charset="0"/>
              </a:rPr>
              <a:t>”.</a:t>
            </a:r>
          </a:p>
          <a:p>
            <a:r>
              <a:rPr lang="lv-LV" sz="1600" dirty="0">
                <a:latin typeface="Times New Roman" panose="02020603050405020304" pitchFamily="18" charset="0"/>
                <a:cs typeface="Times New Roman" panose="02020603050405020304" pitchFamily="18" charset="0"/>
              </a:rPr>
              <a:t>2012.gadā OBIC izveidotā </a:t>
            </a:r>
            <a:r>
              <a:rPr lang="lv-LV" sz="1600" dirty="0" err="1">
                <a:latin typeface="Times New Roman" panose="02020603050405020304" pitchFamily="18" charset="0"/>
                <a:cs typeface="Times New Roman" panose="02020603050405020304" pitchFamily="18" charset="0"/>
              </a:rPr>
              <a:t>Protolab</a:t>
            </a:r>
            <a:r>
              <a:rPr lang="lv-LV" sz="1600" dirty="0">
                <a:latin typeface="Times New Roman" panose="02020603050405020304" pitchFamily="18" charset="0"/>
                <a:cs typeface="Times New Roman" panose="02020603050405020304" pitchFamily="18" charset="0"/>
              </a:rPr>
              <a:t> laboratorijā izgāja praksi 117 Ogres Profesionālās vidusskolas audzēkņi. Ogres uzņēmēji tika informēti par iespēju piedalīties ēnu dienās un par NVA </a:t>
            </a:r>
            <a:r>
              <a:rPr lang="lv-LV" sz="1600" dirty="0" smtClean="0">
                <a:latin typeface="Times New Roman" panose="02020603050405020304" pitchFamily="18" charset="0"/>
                <a:cs typeface="Times New Roman" panose="02020603050405020304" pitchFamily="18" charset="0"/>
              </a:rPr>
              <a:t>pasākumiem.</a:t>
            </a:r>
          </a:p>
          <a:p>
            <a:r>
              <a:rPr lang="lv-LV" sz="1600" dirty="0">
                <a:latin typeface="Times New Roman" panose="02020603050405020304" pitchFamily="18" charset="0"/>
                <a:cs typeface="Times New Roman" panose="02020603050405020304" pitchFamily="18" charset="0"/>
              </a:rPr>
              <a:t>2012.gadā OBIC izveidoja darba grupu, kurā sanāca visi Ogres uzņēmumi, kuriem ir aktuāls elektrības dubultais pieslēgums un jaudu palielināšana nākotnē, tiek veikti aprēķini un sarunas starp ieinteresētām </a:t>
            </a:r>
            <a:r>
              <a:rPr lang="lv-LV" sz="1600" dirty="0" smtClean="0">
                <a:latin typeface="Times New Roman" panose="02020603050405020304" pitchFamily="18" charset="0"/>
                <a:cs typeface="Times New Roman" panose="02020603050405020304" pitchFamily="18" charset="0"/>
              </a:rPr>
              <a:t>pusēm.</a:t>
            </a:r>
          </a:p>
          <a:p>
            <a:r>
              <a:rPr lang="lv-LV" sz="1600" dirty="0">
                <a:latin typeface="Times New Roman" panose="02020603050405020304" pitchFamily="18" charset="0"/>
                <a:cs typeface="Times New Roman" panose="02020603050405020304" pitchFamily="18" charset="0"/>
              </a:rPr>
              <a:t>2012.gadā tika turpināts darbs pie </a:t>
            </a:r>
            <a:r>
              <a:rPr lang="lv-LV" sz="1600" dirty="0" smtClean="0">
                <a:latin typeface="Times New Roman" panose="02020603050405020304" pitchFamily="18" charset="0"/>
                <a:cs typeface="Times New Roman" panose="02020603050405020304" pitchFamily="18" charset="0"/>
              </a:rPr>
              <a:t>Ogres </a:t>
            </a:r>
            <a:r>
              <a:rPr lang="lv-LV" sz="1600" dirty="0">
                <a:latin typeface="Times New Roman" panose="02020603050405020304" pitchFamily="18" charset="0"/>
                <a:cs typeface="Times New Roman" panose="02020603050405020304" pitchFamily="18" charset="0"/>
              </a:rPr>
              <a:t>novada investoru kartes </a:t>
            </a:r>
            <a:r>
              <a:rPr lang="lv-LV" sz="1600" u="sng" dirty="0">
                <a:latin typeface="Times New Roman" panose="02020603050405020304" pitchFamily="18" charset="0"/>
                <a:cs typeface="Times New Roman" panose="02020603050405020304" pitchFamily="18" charset="0"/>
                <a:hlinkClick r:id="rId2"/>
              </a:rPr>
              <a:t>http://investorukarte.lv/</a:t>
            </a:r>
            <a:r>
              <a:rPr lang="lv-LV" sz="1600" dirty="0">
                <a:latin typeface="Times New Roman" panose="02020603050405020304" pitchFamily="18" charset="0"/>
                <a:cs typeface="Times New Roman" panose="02020603050405020304" pitchFamily="18" charset="0"/>
              </a:rPr>
              <a:t>  </a:t>
            </a:r>
            <a:r>
              <a:rPr lang="lv-LV" sz="1600" dirty="0" smtClean="0">
                <a:latin typeface="Times New Roman" panose="02020603050405020304" pitchFamily="18" charset="0"/>
                <a:cs typeface="Times New Roman" panose="02020603050405020304" pitchFamily="18" charset="0"/>
              </a:rPr>
              <a:t>izveides</a:t>
            </a:r>
          </a:p>
          <a:p>
            <a:r>
              <a:rPr lang="lv-LV" sz="1600" dirty="0">
                <a:latin typeface="Times New Roman" panose="02020603050405020304" pitchFamily="18" charset="0"/>
                <a:cs typeface="Times New Roman" panose="02020603050405020304" pitchFamily="18" charset="0"/>
              </a:rPr>
              <a:t>Iesaistīšanās RPR projektā Igaunija-Latvijas programma ‘</a:t>
            </a:r>
            <a:r>
              <a:rPr lang="lv-LV" sz="1600" dirty="0" err="1">
                <a:latin typeface="Times New Roman" panose="02020603050405020304" pitchFamily="18" charset="0"/>
                <a:cs typeface="Times New Roman" panose="02020603050405020304" pitchFamily="18" charset="0"/>
              </a:rPr>
              <a:t>Development</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of</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water</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tourism</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as</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nature</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and</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active</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tourims</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components</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in</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Latvia</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and</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Estonia</a:t>
            </a:r>
            <a:r>
              <a:rPr lang="lv-LV" sz="1600" dirty="0">
                <a:latin typeface="Times New Roman" panose="02020603050405020304" pitchFamily="18" charset="0"/>
                <a:cs typeface="Times New Roman" panose="02020603050405020304" pitchFamily="18" charset="0"/>
              </a:rPr>
              <a:t>’ (RIVERWAYS</a:t>
            </a:r>
            <a:r>
              <a:rPr lang="lv-LV" sz="1600" dirty="0" smtClean="0">
                <a:latin typeface="Times New Roman" panose="02020603050405020304" pitchFamily="18" charset="0"/>
                <a:cs typeface="Times New Roman" panose="02020603050405020304" pitchFamily="18" charset="0"/>
              </a:rPr>
              <a:t>).</a:t>
            </a:r>
          </a:p>
          <a:p>
            <a:r>
              <a:rPr lang="lv-LV" sz="1600" dirty="0" smtClean="0">
                <a:latin typeface="Times New Roman" panose="02020603050405020304" pitchFamily="18" charset="0"/>
                <a:cs typeface="Times New Roman" panose="02020603050405020304" pitchFamily="18" charset="0"/>
              </a:rPr>
              <a:t>2012.gadā </a:t>
            </a:r>
            <a:r>
              <a:rPr lang="lv-LV" sz="1600" dirty="0">
                <a:latin typeface="Times New Roman" panose="02020603050405020304" pitchFamily="18" charset="0"/>
                <a:cs typeface="Times New Roman" panose="02020603050405020304" pitchFamily="18" charset="0"/>
              </a:rPr>
              <a:t>katru mēnesi OBIC organizēja grāmatvedības seminārus Ogres novada uzņēmumiem, kas ir guvuši lielu atsaucību. Septembrī tika sagatavoti nepieciešamie dokumenti un Izglītības ministrija OBIC piešķīra neformālās pieaugušo izglītības centra statusu ar nosaukumu „Prasmju centrs”. Novembrī tika noorganizēts 6 dienu apmācību cikls / semināri par eksporta menedžmentu novada uzņēmējiem. Gada nogalē OBIC eksperti vadīja semināru Līvānos par LEAN menedžmentu un citām efektivitātes paaugstināšanas metodēm.</a:t>
            </a:r>
          </a:p>
        </p:txBody>
      </p:sp>
      <p:sp>
        <p:nvSpPr>
          <p:cNvPr id="4" name="Minus 3"/>
          <p:cNvSpPr/>
          <p:nvPr/>
        </p:nvSpPr>
        <p:spPr>
          <a:xfrm>
            <a:off x="395536" y="6255032"/>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890655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869560" cy="936104"/>
          </a:xfrm>
        </p:spPr>
        <p:txBody>
          <a:bodyPr>
            <a:noAutofit/>
          </a:bodyPr>
          <a:lstStyle/>
          <a:p>
            <a:r>
              <a:rPr lang="nn-NO" sz="3200" b="1" dirty="0">
                <a:latin typeface="Times New Roman" pitchFamily="18" charset="0"/>
                <a:cs typeface="Times New Roman" pitchFamily="18" charset="0"/>
              </a:rPr>
              <a:t>3. ilgtermiņa prioritāte - Vidi saudzējoša infrastruktūra</a:t>
            </a:r>
            <a:endParaRPr lang="lv-LV" sz="32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36952051"/>
              </p:ext>
            </p:extLst>
          </p:nvPr>
        </p:nvGraphicFramePr>
        <p:xfrm>
          <a:off x="539552" y="1268760"/>
          <a:ext cx="8280919" cy="5404298"/>
        </p:xfrm>
        <a:graphic>
          <a:graphicData uri="http://schemas.openxmlformats.org/drawingml/2006/table">
            <a:tbl>
              <a:tblPr>
                <a:tableStyleId>{5C22544A-7EE6-4342-B048-85BDC9FD1C3A}</a:tableStyleId>
              </a:tblPr>
              <a:tblGrid>
                <a:gridCol w="2611572"/>
                <a:gridCol w="1084875"/>
                <a:gridCol w="1137369"/>
                <a:gridCol w="892398"/>
                <a:gridCol w="1084875"/>
                <a:gridCol w="1469830"/>
              </a:tblGrid>
              <a:tr h="237669">
                <a:tc gridSpan="6">
                  <a:txBody>
                    <a:bodyPr/>
                    <a:lstStyle/>
                    <a:p>
                      <a:pPr algn="ctr" fontAlgn="t"/>
                      <a:r>
                        <a:rPr lang="nn-NO" sz="1600" b="1" u="none" strike="noStrike" dirty="0">
                          <a:effectLst/>
                          <a:latin typeface="Times New Roman" panose="02020603050405020304" pitchFamily="18" charset="0"/>
                          <a:cs typeface="Times New Roman" panose="02020603050405020304" pitchFamily="18" charset="0"/>
                        </a:rPr>
                        <a:t>3. ilgtermiņa prioritāte - Vidi saudzējoša infrastruktūra</a:t>
                      </a:r>
                      <a:endParaRPr lang="nn-NO"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237669">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1.vidēja termiņa prioritāte - Efektīva infrastruktūras pārvalde</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95138">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2010.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923872">
                <a:tc>
                  <a:txBody>
                    <a:bodyPr/>
                    <a:lstStyle/>
                    <a:p>
                      <a:pPr algn="l" fontAlgn="ctr"/>
                      <a:r>
                        <a:rPr lang="lv-LV" sz="1600" u="none" strike="noStrike">
                          <a:effectLst/>
                          <a:latin typeface="Times New Roman" panose="02020603050405020304" pitchFamily="18" charset="0"/>
                          <a:cs typeface="Times New Roman" panose="02020603050405020304" pitchFamily="18" charset="0"/>
                        </a:rPr>
                        <a:t>1. Kapitālieguldījumiem izmantotie finanšu līdzekļi komunālajā jomā, % no pamatbudžeta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16.7</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16.6</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21.7</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237669">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2. vidēja termiņa prioritāte - Mūsdienu prasībām atbilstoša infrastruktūra</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95138">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2010.gadā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Attīstības tendence 2017.gadā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66404">
                <a:tc>
                  <a:txBody>
                    <a:bodyPr/>
                    <a:lstStyle/>
                    <a:p>
                      <a:pPr algn="l" fontAlgn="ctr"/>
                      <a:r>
                        <a:rPr lang="lv-LV" sz="1600" u="none" strike="noStrike">
                          <a:effectLst/>
                          <a:latin typeface="Times New Roman" panose="02020603050405020304" pitchFamily="18" charset="0"/>
                          <a:cs typeface="Times New Roman" panose="02020603050405020304" pitchFamily="18" charset="0"/>
                        </a:rPr>
                        <a:t>1. Veloceliņu kopējais garums novada teritorijā, km</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9,95</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10,88</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17.61</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solidFill>
                            <a:srgbClr val="000000"/>
                          </a:solidFill>
                          <a:effectLst/>
                          <a:latin typeface="Times New Roman" panose="02020603050405020304" pitchFamily="18" charset="0"/>
                          <a:cs typeface="Times New Roman" panose="02020603050405020304" pitchFamily="18" charset="0"/>
                        </a:rPr>
                        <a:t>15,0</a:t>
                      </a:r>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923872">
                <a:tc>
                  <a:txBody>
                    <a:bodyPr/>
                    <a:lstStyle/>
                    <a:p>
                      <a:pPr algn="l" fontAlgn="ctr"/>
                      <a:r>
                        <a:rPr lang="lv-LV" sz="1600" u="none" strike="noStrike">
                          <a:effectLst/>
                          <a:latin typeface="Times New Roman" panose="02020603050405020304" pitchFamily="18" charset="0"/>
                          <a:cs typeface="Times New Roman" panose="02020603050405020304" pitchFamily="18" charset="0"/>
                        </a:rPr>
                        <a:t>2. Ogres novadā ar autotransportu pārvadāto pasažieru skaits pilsētā/pagastu teritorijā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1 085 784</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1 183 564</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1 200 000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RPR sniegtā informācija par SIA "Ogres autobuss"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695138">
                <a:tc>
                  <a:txBody>
                    <a:bodyPr/>
                    <a:lstStyle/>
                    <a:p>
                      <a:pPr algn="l" fontAlgn="ctr"/>
                      <a:r>
                        <a:rPr lang="lv-LV" sz="1600" u="none" strike="noStrike">
                          <a:effectLst/>
                          <a:latin typeface="Times New Roman" panose="02020603050405020304" pitchFamily="18" charset="0"/>
                          <a:cs typeface="Times New Roman" panose="02020603050405020304" pitchFamily="18" charset="0"/>
                        </a:rPr>
                        <a:t>3. Ceļu satiksmes negadījumu skaits Ogres novadā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163</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219</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196</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150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Ceļu satiksmes drošības direkcija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5145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71873949"/>
              </p:ext>
            </p:extLst>
          </p:nvPr>
        </p:nvGraphicFramePr>
        <p:xfrm>
          <a:off x="323528" y="476672"/>
          <a:ext cx="8496945" cy="3446775"/>
        </p:xfrm>
        <a:graphic>
          <a:graphicData uri="http://schemas.openxmlformats.org/drawingml/2006/table">
            <a:tbl>
              <a:tblPr>
                <a:tableStyleId>{5C22544A-7EE6-4342-B048-85BDC9FD1C3A}</a:tableStyleId>
              </a:tblPr>
              <a:tblGrid>
                <a:gridCol w="2679702"/>
                <a:gridCol w="1113176"/>
                <a:gridCol w="1167040"/>
                <a:gridCol w="915678"/>
                <a:gridCol w="1113176"/>
                <a:gridCol w="1508173"/>
              </a:tblGrid>
              <a:tr h="432048">
                <a:tc gridSpan="6">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3. vidēja termiņa prioritāte – Sabiedrības iesaistīšana infrastruktūras attīstībā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792088">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2010.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Avots, piezīmes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1008112">
                <a:tc>
                  <a:txBody>
                    <a:bodyPr/>
                    <a:lstStyle/>
                    <a:p>
                      <a:pPr algn="l" fontAlgn="ctr"/>
                      <a:r>
                        <a:rPr lang="lv-LV" sz="1600" u="none" strike="noStrike">
                          <a:effectLst/>
                          <a:latin typeface="Times New Roman" panose="02020603050405020304" pitchFamily="18" charset="0"/>
                          <a:cs typeface="Times New Roman" panose="02020603050405020304" pitchFamily="18" charset="0"/>
                        </a:rPr>
                        <a:t>1. Iedzīvotāju dalība talkās, akcijās un tamlīdzīgos pasākumos, skaits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1605</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2000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2019</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2000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1214527">
                <a:tc>
                  <a:txBody>
                    <a:bodyPr/>
                    <a:lstStyle/>
                    <a:p>
                      <a:pPr algn="l" fontAlgn="ctr"/>
                      <a:r>
                        <a:rPr lang="lv-LV" sz="1600" u="none" strike="noStrike">
                          <a:effectLst/>
                          <a:latin typeface="Times New Roman" panose="02020603050405020304" pitchFamily="18" charset="0"/>
                          <a:cs typeface="Times New Roman" panose="02020603050405020304" pitchFamily="18" charset="0"/>
                        </a:rPr>
                        <a:t>2. Apsaimniekošanā nodotu daudzdzīvokļu māju īpatsvars pagastu teritorijā, %</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2</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50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novada pašvaldība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136722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algn="l"/>
            <a:r>
              <a:rPr lang="lv-LV" sz="2000" b="1" dirty="0">
                <a:latin typeface="Times New Roman" pitchFamily="18" charset="0"/>
                <a:cs typeface="Times New Roman" pitchFamily="18" charset="0"/>
              </a:rPr>
              <a:t>Aktivitāšu īstenošana</a:t>
            </a:r>
            <a:endParaRPr lang="lv-LV" sz="2000" dirty="0"/>
          </a:p>
        </p:txBody>
      </p:sp>
      <p:sp>
        <p:nvSpPr>
          <p:cNvPr id="3" name="Content Placeholder 2"/>
          <p:cNvSpPr>
            <a:spLocks noGrp="1"/>
          </p:cNvSpPr>
          <p:nvPr>
            <p:ph idx="1"/>
          </p:nvPr>
        </p:nvSpPr>
        <p:spPr>
          <a:xfrm>
            <a:off x="457200" y="836712"/>
            <a:ext cx="8229600" cy="5289451"/>
          </a:xfrm>
        </p:spPr>
        <p:txBody>
          <a:bodyPr>
            <a:noAutofit/>
          </a:bodyPr>
          <a:lstStyle/>
          <a:p>
            <a:r>
              <a:rPr lang="lv-LV" sz="1600" dirty="0" smtClean="0">
                <a:latin typeface="Times New Roman" panose="02020603050405020304" pitchFamily="18" charset="0"/>
                <a:cs typeface="Times New Roman" panose="02020603050405020304" pitchFamily="18" charset="0"/>
              </a:rPr>
              <a:t>Uzsākta pašvaldības sniegto pakalpojumu tarifu pārskatīšana pēc vienotas metodikas tarifu komisijā un to apstiprināšana domes sēdē.</a:t>
            </a:r>
          </a:p>
          <a:p>
            <a:r>
              <a:rPr lang="lv-LV" sz="1600" dirty="0" smtClean="0">
                <a:latin typeface="Times New Roman" panose="02020603050405020304" pitchFamily="18" charset="0"/>
                <a:cs typeface="Times New Roman" panose="02020603050405020304" pitchFamily="18" charset="0"/>
              </a:rPr>
              <a:t>Pabeigta VAS „Latvenergo” elektropārvades tīklu iegāde pašvaldības vajadzībām.</a:t>
            </a:r>
          </a:p>
          <a:p>
            <a:r>
              <a:rPr lang="lv-LV" sz="1600" dirty="0" smtClean="0">
                <a:latin typeface="Times New Roman" panose="02020603050405020304" pitchFamily="18" charset="0"/>
                <a:cs typeface="Times New Roman" panose="02020603050405020304" pitchFamily="18" charset="0"/>
              </a:rPr>
              <a:t>Veikta Brīvības ielas posma no </a:t>
            </a:r>
            <a:r>
              <a:rPr lang="lv-LV" sz="1600" dirty="0" err="1" smtClean="0">
                <a:latin typeface="Times New Roman" panose="02020603050405020304" pitchFamily="18" charset="0"/>
                <a:cs typeface="Times New Roman" panose="02020603050405020304" pitchFamily="18" charset="0"/>
              </a:rPr>
              <a:t>Kranciema</a:t>
            </a:r>
            <a:r>
              <a:rPr lang="lv-LV" sz="1600" dirty="0" smtClean="0">
                <a:latin typeface="Times New Roman" panose="02020603050405020304" pitchFamily="18" charset="0"/>
                <a:cs typeface="Times New Roman" panose="02020603050405020304" pitchFamily="18" charset="0"/>
              </a:rPr>
              <a:t> ielas līdz Suntažu ielai rekonstrukcija. </a:t>
            </a:r>
          </a:p>
          <a:p>
            <a:r>
              <a:rPr lang="lv-LV" sz="1600" dirty="0" smtClean="0">
                <a:latin typeface="Times New Roman" panose="02020603050405020304" pitchFamily="18" charset="0"/>
                <a:cs typeface="Times New Roman" panose="02020603050405020304" pitchFamily="18" charset="0"/>
              </a:rPr>
              <a:t>Realizēta Tīnūžu ielas un Brīvības ielas (no krustojuma ar </a:t>
            </a:r>
            <a:r>
              <a:rPr lang="lv-LV" sz="1600" dirty="0" err="1" smtClean="0">
                <a:latin typeface="Times New Roman" panose="02020603050405020304" pitchFamily="18" charset="0"/>
                <a:cs typeface="Times New Roman" panose="02020603050405020304" pitchFamily="18" charset="0"/>
              </a:rPr>
              <a:t>Mālkalnes</a:t>
            </a:r>
            <a:r>
              <a:rPr lang="lv-LV" sz="1600" dirty="0" smtClean="0">
                <a:latin typeface="Times New Roman" panose="02020603050405020304" pitchFamily="18" charset="0"/>
                <a:cs typeface="Times New Roman" panose="02020603050405020304" pitchFamily="18" charset="0"/>
              </a:rPr>
              <a:t> prospektu līdz </a:t>
            </a:r>
            <a:r>
              <a:rPr lang="lv-LV" sz="1600" dirty="0" err="1" smtClean="0">
                <a:latin typeface="Times New Roman" panose="02020603050405020304" pitchFamily="18" charset="0"/>
                <a:cs typeface="Times New Roman" panose="02020603050405020304" pitchFamily="18" charset="0"/>
              </a:rPr>
              <a:t>Kranciema</a:t>
            </a:r>
            <a:r>
              <a:rPr lang="lv-LV" sz="1600" dirty="0" smtClean="0">
                <a:latin typeface="Times New Roman" panose="02020603050405020304" pitchFamily="18" charset="0"/>
                <a:cs typeface="Times New Roman" panose="02020603050405020304" pitchFamily="18" charset="0"/>
              </a:rPr>
              <a:t> ielas krustojumam) 1.kārta.</a:t>
            </a:r>
          </a:p>
          <a:p>
            <a:r>
              <a:rPr lang="lv-LV" sz="1600" dirty="0" smtClean="0">
                <a:latin typeface="Times New Roman" panose="02020603050405020304" pitchFamily="18" charset="0"/>
                <a:cs typeface="Times New Roman" panose="02020603050405020304" pitchFamily="18" charset="0"/>
              </a:rPr>
              <a:t>Gājēju ietves un apgaismojuma vienkāršotā renovācija Karjera ielā no A/c A6 līdz Lazdu gatvei, Zvaigžņu ielas </a:t>
            </a:r>
            <a:r>
              <a:rPr lang="lv-LV" sz="1600" dirty="0" err="1" smtClean="0">
                <a:latin typeface="Times New Roman" panose="02020603050405020304" pitchFamily="18" charset="0"/>
                <a:cs typeface="Times New Roman" panose="02020603050405020304" pitchFamily="18" charset="0"/>
              </a:rPr>
              <a:t>asfaltseguma</a:t>
            </a:r>
            <a:r>
              <a:rPr lang="lv-LV" sz="1600" dirty="0" smtClean="0">
                <a:latin typeface="Times New Roman" panose="02020603050405020304" pitchFamily="18" charset="0"/>
                <a:cs typeface="Times New Roman" panose="02020603050405020304" pitchFamily="18" charset="0"/>
              </a:rPr>
              <a:t> atjaunošana, gājēju trotuāra atjaunošana Miera ielā.</a:t>
            </a:r>
          </a:p>
          <a:p>
            <a:r>
              <a:rPr lang="lv-LV" sz="1600" dirty="0" smtClean="0">
                <a:latin typeface="Times New Roman" panose="02020603050405020304" pitchFamily="18" charset="0"/>
                <a:cs typeface="Times New Roman" panose="02020603050405020304" pitchFamily="18" charset="0"/>
              </a:rPr>
              <a:t>Uzsākta tehniskā projekta izstrāde J. Čakstes </a:t>
            </a:r>
            <a:r>
              <a:rPr lang="lv-LV" sz="1600" dirty="0" err="1" smtClean="0">
                <a:latin typeface="Times New Roman" panose="02020603050405020304" pitchFamily="18" charset="0"/>
                <a:cs typeface="Times New Roman" panose="02020603050405020304" pitchFamily="18" charset="0"/>
              </a:rPr>
              <a:t>pr</a:t>
            </a:r>
            <a:r>
              <a:rPr lang="lv-LV" sz="1600" dirty="0" smtClean="0">
                <a:latin typeface="Times New Roman" panose="02020603050405020304" pitchFamily="18" charset="0"/>
                <a:cs typeface="Times New Roman" panose="02020603050405020304" pitchFamily="18" charset="0"/>
              </a:rPr>
              <a:t>. posma rekonstrukcijai.</a:t>
            </a:r>
          </a:p>
          <a:p>
            <a:r>
              <a:rPr lang="lv-LV" sz="1600" dirty="0" smtClean="0">
                <a:latin typeface="Times New Roman" panose="02020603050405020304" pitchFamily="18" charset="0"/>
                <a:cs typeface="Times New Roman" panose="02020603050405020304" pitchFamily="18" charset="0"/>
              </a:rPr>
              <a:t>Pabeigta projekta „Ogres novada Krapes pagastā esošā tilta pār Lobes upi vienkāršotā rekonstrukcija” ieviešana.</a:t>
            </a:r>
          </a:p>
          <a:p>
            <a:r>
              <a:rPr lang="lv-LV" sz="1600" dirty="0" smtClean="0">
                <a:latin typeface="Times New Roman" panose="02020603050405020304" pitchFamily="18" charset="0"/>
                <a:cs typeface="Times New Roman" panose="02020603050405020304" pitchFamily="18" charset="0"/>
              </a:rPr>
              <a:t>Veikta ielu apgaismojuma rekonstrukcija Ogresgalā un </a:t>
            </a:r>
            <a:r>
              <a:rPr lang="lv-LV" sz="1600" dirty="0" err="1" smtClean="0">
                <a:latin typeface="Times New Roman" panose="02020603050405020304" pitchFamily="18" charset="0"/>
                <a:cs typeface="Times New Roman" panose="02020603050405020304" pitchFamily="18" charset="0"/>
              </a:rPr>
              <a:t>Ciemupē</a:t>
            </a:r>
            <a:r>
              <a:rPr lang="lv-LV" sz="1600" dirty="0" smtClean="0">
                <a:latin typeface="Times New Roman" panose="02020603050405020304" pitchFamily="18" charset="0"/>
                <a:cs typeface="Times New Roman" panose="02020603050405020304" pitchFamily="18" charset="0"/>
              </a:rPr>
              <a:t>.</a:t>
            </a:r>
          </a:p>
          <a:p>
            <a:r>
              <a:rPr lang="lv-LV" sz="1600" dirty="0">
                <a:latin typeface="Times New Roman" pitchFamily="18" charset="0"/>
                <a:cs typeface="Times New Roman" pitchFamily="18" charset="0"/>
              </a:rPr>
              <a:t>I</a:t>
            </a:r>
            <a:r>
              <a:rPr lang="lv-LV" sz="1600" dirty="0" smtClean="0">
                <a:latin typeface="Times New Roman" pitchFamily="18" charset="0"/>
                <a:cs typeface="Times New Roman" pitchFamily="18" charset="0"/>
              </a:rPr>
              <a:t>zbūvēta </a:t>
            </a:r>
            <a:r>
              <a:rPr lang="lv-LV" sz="1600" dirty="0">
                <a:latin typeface="Times New Roman" pitchFamily="18" charset="0"/>
                <a:cs typeface="Times New Roman" pitchFamily="18" charset="0"/>
              </a:rPr>
              <a:t>ūdens </a:t>
            </a:r>
            <a:r>
              <a:rPr lang="lv-LV" sz="1600" dirty="0" smtClean="0">
                <a:latin typeface="Times New Roman" pitchFamily="18" charset="0"/>
                <a:cs typeface="Times New Roman" pitchFamily="18" charset="0"/>
              </a:rPr>
              <a:t>piegādes sistēma </a:t>
            </a:r>
            <a:r>
              <a:rPr lang="lv-LV" sz="1600" dirty="0">
                <a:latin typeface="Times New Roman" pitchFamily="18" charset="0"/>
                <a:cs typeface="Times New Roman" pitchFamily="18" charset="0"/>
              </a:rPr>
              <a:t>d/s „Lašupes</a:t>
            </a:r>
            <a:r>
              <a:rPr lang="lv-LV" sz="1600" dirty="0" smtClean="0">
                <a:latin typeface="Times New Roman" panose="02020603050405020304" pitchFamily="18" charset="0"/>
                <a:cs typeface="Times New Roman" panose="02020603050405020304" pitchFamily="18" charset="0"/>
              </a:rPr>
              <a:t>”.</a:t>
            </a:r>
          </a:p>
          <a:p>
            <a:r>
              <a:rPr lang="lv-LV" sz="1600" dirty="0" smtClean="0">
                <a:latin typeface="Times New Roman" panose="02020603050405020304" pitchFamily="18" charset="0"/>
                <a:cs typeface="Times New Roman" panose="02020603050405020304" pitchFamily="18" charset="0"/>
              </a:rPr>
              <a:t>Pabeigta projektu «Ūdenssaimniecības </a:t>
            </a:r>
            <a:r>
              <a:rPr lang="lv-LV" sz="1600" dirty="0">
                <a:latin typeface="Times New Roman" panose="02020603050405020304" pitchFamily="18" charset="0"/>
                <a:cs typeface="Times New Roman" panose="02020603050405020304" pitchFamily="18" charset="0"/>
              </a:rPr>
              <a:t>attīstība Ogres novada Taurupes pagasta Taurupes </a:t>
            </a:r>
            <a:r>
              <a:rPr lang="lv-LV" sz="1600" dirty="0" smtClean="0">
                <a:latin typeface="Times New Roman" panose="02020603050405020304" pitchFamily="18" charset="0"/>
                <a:cs typeface="Times New Roman" panose="02020603050405020304" pitchFamily="18" charset="0"/>
              </a:rPr>
              <a:t>ciemā», «Ūdenssaimniecības </a:t>
            </a:r>
            <a:r>
              <a:rPr lang="lv-LV" sz="1600" dirty="0">
                <a:latin typeface="Times New Roman" panose="02020603050405020304" pitchFamily="18" charset="0"/>
                <a:cs typeface="Times New Roman" panose="02020603050405020304" pitchFamily="18" charset="0"/>
              </a:rPr>
              <a:t>attīstība Ogres novada Suntažu pagasta Suntažu </a:t>
            </a:r>
            <a:r>
              <a:rPr lang="lv-LV" sz="1600" dirty="0" smtClean="0">
                <a:latin typeface="Times New Roman" panose="02020603050405020304" pitchFamily="18" charset="0"/>
                <a:cs typeface="Times New Roman" panose="02020603050405020304" pitchFamily="18" charset="0"/>
              </a:rPr>
              <a:t>ciemā», «Ūdenssaimniecības </a:t>
            </a:r>
            <a:r>
              <a:rPr lang="lv-LV" sz="1600" dirty="0">
                <a:latin typeface="Times New Roman" panose="02020603050405020304" pitchFamily="18" charset="0"/>
                <a:cs typeface="Times New Roman" panose="02020603050405020304" pitchFamily="18" charset="0"/>
              </a:rPr>
              <a:t>attīstība Ogres novada Lauberes pagasta Lauberes </a:t>
            </a:r>
            <a:r>
              <a:rPr lang="lv-LV" sz="1600" dirty="0" smtClean="0">
                <a:latin typeface="Times New Roman" panose="02020603050405020304" pitchFamily="18" charset="0"/>
                <a:cs typeface="Times New Roman" panose="02020603050405020304" pitchFamily="18" charset="0"/>
              </a:rPr>
              <a:t>ciemā» un </a:t>
            </a:r>
            <a:r>
              <a:rPr lang="lv-LV" sz="1600" dirty="0">
                <a:latin typeface="Times New Roman" panose="02020603050405020304" pitchFamily="18" charset="0"/>
                <a:cs typeface="Times New Roman" panose="02020603050405020304" pitchFamily="18" charset="0"/>
              </a:rPr>
              <a:t>„Ogres novada Mazozolu pagasta Līčupes ciema ūdenssaimniecības attīstība</a:t>
            </a:r>
            <a:r>
              <a:rPr lang="lv-LV" sz="1600" dirty="0" smtClean="0">
                <a:latin typeface="Times New Roman" panose="02020603050405020304" pitchFamily="18" charset="0"/>
                <a:cs typeface="Times New Roman" panose="02020603050405020304" pitchFamily="18" charset="0"/>
              </a:rPr>
              <a:t>” ieviešana.</a:t>
            </a:r>
          </a:p>
          <a:p>
            <a:r>
              <a:rPr lang="lv-LV" sz="1600" dirty="0" smtClean="0">
                <a:latin typeface="Times New Roman" panose="02020603050405020304" pitchFamily="18" charset="0"/>
                <a:cs typeface="Times New Roman" panose="02020603050405020304" pitchFamily="18" charset="0"/>
              </a:rPr>
              <a:t>Veikta Juglas </a:t>
            </a:r>
            <a:r>
              <a:rPr lang="lv-LV" sz="1600" dirty="0">
                <a:latin typeface="Times New Roman" panose="02020603050405020304" pitchFamily="18" charset="0"/>
                <a:cs typeface="Times New Roman" panose="02020603050405020304" pitchFamily="18" charset="0"/>
              </a:rPr>
              <a:t>ciema notekūdeņu attīrīšanas ietaišu </a:t>
            </a:r>
            <a:r>
              <a:rPr lang="lv-LV" sz="1600" dirty="0" smtClean="0">
                <a:latin typeface="Times New Roman" panose="02020603050405020304" pitchFamily="18" charset="0"/>
                <a:cs typeface="Times New Roman" panose="02020603050405020304" pitchFamily="18" charset="0"/>
              </a:rPr>
              <a:t>būvniecība Suntažu pagastā, </a:t>
            </a:r>
            <a:r>
              <a:rPr lang="lv-LV" sz="1600" dirty="0">
                <a:latin typeface="Times New Roman" panose="02020603050405020304" pitchFamily="18" charset="0"/>
                <a:cs typeface="Times New Roman" panose="02020603050405020304" pitchFamily="18" charset="0"/>
              </a:rPr>
              <a:t>u</a:t>
            </a:r>
            <a:r>
              <a:rPr lang="lv-LV" sz="1600" dirty="0" smtClean="0">
                <a:latin typeface="Times New Roman" panose="02020603050405020304" pitchFamily="18" charset="0"/>
                <a:cs typeface="Times New Roman" panose="02020603050405020304" pitchFamily="18" charset="0"/>
              </a:rPr>
              <a:t>zstādītas </a:t>
            </a:r>
            <a:r>
              <a:rPr lang="lv-LV" sz="1600" dirty="0">
                <a:latin typeface="Times New Roman" panose="02020603050405020304" pitchFamily="18" charset="0"/>
                <a:cs typeface="Times New Roman" panose="02020603050405020304" pitchFamily="18" charset="0"/>
              </a:rPr>
              <a:t>notekūdeņu attīrīšanas iekārtas Zādzenē un </a:t>
            </a:r>
            <a:r>
              <a:rPr lang="lv-LV" sz="1600" dirty="0" smtClean="0">
                <a:latin typeface="Times New Roman" panose="02020603050405020304" pitchFamily="18" charset="0"/>
                <a:cs typeface="Times New Roman" panose="02020603050405020304" pitchFamily="18" charset="0"/>
              </a:rPr>
              <a:t>Plāterē Madlienas pagastā</a:t>
            </a:r>
            <a:endParaRPr lang="lv-LV" sz="1600" dirty="0">
              <a:latin typeface="Times New Roman" panose="02020603050405020304" pitchFamily="18" charset="0"/>
              <a:cs typeface="Times New Roman" panose="02020603050405020304" pitchFamily="18" charset="0"/>
            </a:endParaRPr>
          </a:p>
          <a:p>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99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a:bodyPr>
          <a:lstStyle/>
          <a:p>
            <a:pPr algn="l"/>
            <a:r>
              <a:rPr lang="lv-LV" sz="2000" b="1" dirty="0">
                <a:latin typeface="Times New Roman" pitchFamily="18" charset="0"/>
                <a:cs typeface="Times New Roman" pitchFamily="18" charset="0"/>
              </a:rPr>
              <a:t>Aktivitāšu īstenošana</a:t>
            </a:r>
            <a:endParaRPr lang="lv-LV" sz="2000" dirty="0"/>
          </a:p>
        </p:txBody>
      </p:sp>
      <p:sp>
        <p:nvSpPr>
          <p:cNvPr id="3" name="Content Placeholder 2"/>
          <p:cNvSpPr>
            <a:spLocks noGrp="1"/>
          </p:cNvSpPr>
          <p:nvPr>
            <p:ph idx="1"/>
          </p:nvPr>
        </p:nvSpPr>
        <p:spPr>
          <a:xfrm>
            <a:off x="457200" y="764704"/>
            <a:ext cx="8229600" cy="5361459"/>
          </a:xfrm>
        </p:spPr>
        <p:txBody>
          <a:bodyPr>
            <a:normAutofit/>
          </a:bodyPr>
          <a:lstStyle/>
          <a:p>
            <a:r>
              <a:rPr lang="lv-LV" sz="1600" dirty="0" smtClean="0">
                <a:latin typeface="Times New Roman" panose="02020603050405020304" pitchFamily="18" charset="0"/>
                <a:cs typeface="Times New Roman" panose="02020603050405020304" pitchFamily="18" charset="0"/>
              </a:rPr>
              <a:t>Veikta sadzīves atkritumu izgāztuves „</a:t>
            </a:r>
            <a:r>
              <a:rPr lang="lv-LV" sz="1600" dirty="0" err="1" smtClean="0">
                <a:latin typeface="Times New Roman" panose="02020603050405020304" pitchFamily="18" charset="0"/>
                <a:cs typeface="Times New Roman" panose="02020603050405020304" pitchFamily="18" charset="0"/>
              </a:rPr>
              <a:t>Ķilupe</a:t>
            </a:r>
            <a:r>
              <a:rPr lang="lv-LV" sz="1600" dirty="0" smtClean="0">
                <a:latin typeface="Times New Roman" panose="02020603050405020304" pitchFamily="18" charset="0"/>
                <a:cs typeface="Times New Roman" panose="02020603050405020304" pitchFamily="18" charset="0"/>
              </a:rPr>
              <a:t>” rekultivācija projekta „Normatīvo aktu prasībām neatbilstošās Ogres novada Ogresgala pagasta izgāztuves "</a:t>
            </a:r>
            <a:r>
              <a:rPr lang="lv-LV" sz="1600" dirty="0" err="1" smtClean="0">
                <a:latin typeface="Times New Roman" panose="02020603050405020304" pitchFamily="18" charset="0"/>
                <a:cs typeface="Times New Roman" panose="02020603050405020304" pitchFamily="18" charset="0"/>
              </a:rPr>
              <a:t>Ķilupe</a:t>
            </a:r>
            <a:r>
              <a:rPr lang="lv-LV" sz="1600" dirty="0" smtClean="0">
                <a:latin typeface="Times New Roman" panose="02020603050405020304" pitchFamily="18" charset="0"/>
                <a:cs typeface="Times New Roman" panose="02020603050405020304" pitchFamily="18" charset="0"/>
              </a:rPr>
              <a:t>«.</a:t>
            </a:r>
          </a:p>
          <a:p>
            <a:r>
              <a:rPr lang="lv-LV" sz="1600" dirty="0">
                <a:latin typeface="Times New Roman" panose="02020603050405020304" pitchFamily="18" charset="0"/>
                <a:cs typeface="Times New Roman" panose="02020603050405020304" pitchFamily="18" charset="0"/>
              </a:rPr>
              <a:t>SIA „</a:t>
            </a:r>
            <a:r>
              <a:rPr lang="lv-LV" sz="1600" dirty="0" err="1">
                <a:latin typeface="Times New Roman" panose="02020603050405020304" pitchFamily="18" charset="0"/>
                <a:cs typeface="Times New Roman" panose="02020603050405020304" pitchFamily="18" charset="0"/>
              </a:rPr>
              <a:t>Ķilupe</a:t>
            </a:r>
            <a:r>
              <a:rPr lang="lv-LV" sz="1600" dirty="0">
                <a:latin typeface="Times New Roman" panose="02020603050405020304" pitchFamily="18" charset="0"/>
                <a:cs typeface="Times New Roman" panose="02020603050405020304" pitchFamily="18" charset="0"/>
              </a:rPr>
              <a:t>” ir izbūvējusi pilna cikla atkritumu šķirošanas </a:t>
            </a:r>
            <a:r>
              <a:rPr lang="lv-LV" sz="1600" dirty="0" smtClean="0">
                <a:latin typeface="Times New Roman" panose="02020603050405020304" pitchFamily="18" charset="0"/>
                <a:cs typeface="Times New Roman" panose="02020603050405020304" pitchFamily="18" charset="0"/>
              </a:rPr>
              <a:t>staciju </a:t>
            </a:r>
            <a:r>
              <a:rPr lang="lv-LV" sz="1600" dirty="0">
                <a:latin typeface="Times New Roman" panose="02020603050405020304" pitchFamily="18" charset="0"/>
                <a:cs typeface="Times New Roman" panose="02020603050405020304" pitchFamily="18" charset="0"/>
              </a:rPr>
              <a:t>izbūvi ar ES fonda finansējuma piesaisti</a:t>
            </a:r>
            <a:r>
              <a:rPr lang="lv-LV" sz="1600" dirty="0" smtClean="0">
                <a:latin typeface="Times New Roman" panose="02020603050405020304" pitchFamily="18" charset="0"/>
                <a:cs typeface="Times New Roman" panose="02020603050405020304" pitchFamily="18" charset="0"/>
              </a:rPr>
              <a:t>.</a:t>
            </a:r>
            <a:endParaRPr lang="lv-LV" sz="1600" dirty="0">
              <a:latin typeface="Times New Roman" panose="02020603050405020304" pitchFamily="18" charset="0"/>
              <a:cs typeface="Times New Roman" panose="02020603050405020304" pitchFamily="18" charset="0"/>
            </a:endParaRPr>
          </a:p>
          <a:p>
            <a:r>
              <a:rPr lang="lv-LV" sz="1600" dirty="0" smtClean="0">
                <a:latin typeface="Times New Roman" panose="02020603050405020304" pitchFamily="18" charset="0"/>
                <a:cs typeface="Times New Roman" panose="02020603050405020304" pitchFamily="18" charset="0"/>
              </a:rPr>
              <a:t>Ekspluatācijā nodots </a:t>
            </a:r>
            <a:r>
              <a:rPr lang="lv-LV" sz="1600" dirty="0">
                <a:latin typeface="Times New Roman" panose="02020603050405020304" pitchFamily="18" charset="0"/>
                <a:cs typeface="Times New Roman" panose="02020603050405020304" pitchFamily="18" charset="0"/>
              </a:rPr>
              <a:t>š</a:t>
            </a:r>
            <a:r>
              <a:rPr lang="lv-LV" sz="1600" dirty="0" smtClean="0">
                <a:latin typeface="Times New Roman" panose="02020603050405020304" pitchFamily="18" charset="0"/>
                <a:cs typeface="Times New Roman" panose="02020603050405020304" pitchFamily="18" charset="0"/>
              </a:rPr>
              <a:t>ķirotu </a:t>
            </a:r>
            <a:r>
              <a:rPr lang="lv-LV" sz="1600" dirty="0">
                <a:latin typeface="Times New Roman" panose="02020603050405020304" pitchFamily="18" charset="0"/>
                <a:cs typeface="Times New Roman" panose="02020603050405020304" pitchFamily="18" charset="0"/>
              </a:rPr>
              <a:t>atkritumu savākšanas laukums </a:t>
            </a:r>
            <a:r>
              <a:rPr lang="lv-LV" sz="1600" dirty="0" smtClean="0">
                <a:latin typeface="Times New Roman" panose="02020603050405020304" pitchFamily="18" charset="0"/>
                <a:cs typeface="Times New Roman" panose="02020603050405020304" pitchFamily="18" charset="0"/>
              </a:rPr>
              <a:t>Madlienā.</a:t>
            </a:r>
          </a:p>
          <a:p>
            <a:r>
              <a:rPr lang="lv-LV" sz="1600" dirty="0" smtClean="0">
                <a:latin typeface="Times New Roman" panose="02020603050405020304" pitchFamily="18" charset="0"/>
                <a:cs typeface="Times New Roman" panose="02020603050405020304" pitchFamily="18" charset="0"/>
              </a:rPr>
              <a:t>Veikti </a:t>
            </a:r>
            <a:r>
              <a:rPr lang="lv-LV" sz="1600" dirty="0">
                <a:latin typeface="Times New Roman" panose="02020603050405020304" pitchFamily="18" charset="0"/>
                <a:cs typeface="Times New Roman" panose="02020603050405020304" pitchFamily="18" charset="0"/>
              </a:rPr>
              <a:t>ēkas energoefektivitātes paaugstināšanas darbi projekta „Energoefektivitātes paaugstināšana Ogres novada pašvaldības ēkās 2” </a:t>
            </a:r>
            <a:r>
              <a:rPr lang="lv-LV" sz="1600" dirty="0" smtClean="0">
                <a:latin typeface="Times New Roman" panose="02020603050405020304" pitchFamily="18" charset="0"/>
                <a:cs typeface="Times New Roman" panose="02020603050405020304" pitchFamily="18" charset="0"/>
              </a:rPr>
              <a:t>ietvaros (</a:t>
            </a:r>
            <a:r>
              <a:rPr lang="lv-LV" sz="1600" dirty="0" err="1" smtClean="0">
                <a:latin typeface="Times New Roman" panose="02020603050405020304" pitchFamily="18" charset="0"/>
                <a:cs typeface="Times New Roman" panose="02020603050405020304" pitchFamily="18" charset="0"/>
              </a:rPr>
              <a:t>Jaunogres</a:t>
            </a:r>
            <a:r>
              <a:rPr lang="lv-LV" sz="1600" dirty="0" smtClean="0">
                <a:latin typeface="Times New Roman" panose="02020603050405020304" pitchFamily="18" charset="0"/>
                <a:cs typeface="Times New Roman" panose="02020603050405020304" pitchFamily="18" charset="0"/>
              </a:rPr>
              <a:t> vidusskola, </a:t>
            </a:r>
            <a:r>
              <a:rPr lang="lv-LV" sz="1600" dirty="0">
                <a:latin typeface="Times New Roman" panose="02020603050405020304" pitchFamily="18" charset="0"/>
                <a:cs typeface="Times New Roman" panose="02020603050405020304" pitchFamily="18" charset="0"/>
              </a:rPr>
              <a:t>Ogres basketbola </a:t>
            </a:r>
            <a:r>
              <a:rPr lang="lv-LV" sz="1600" dirty="0" smtClean="0">
                <a:latin typeface="Times New Roman" panose="02020603050405020304" pitchFamily="18" charset="0"/>
                <a:cs typeface="Times New Roman" panose="02020603050405020304" pitchFamily="18" charset="0"/>
              </a:rPr>
              <a:t>skola </a:t>
            </a:r>
            <a:r>
              <a:rPr lang="lv-LV" sz="1600" dirty="0">
                <a:latin typeface="Times New Roman" panose="02020603050405020304" pitchFamily="18" charset="0"/>
                <a:cs typeface="Times New Roman" panose="02020603050405020304" pitchFamily="18" charset="0"/>
              </a:rPr>
              <a:t>un administrācijas </a:t>
            </a:r>
            <a:r>
              <a:rPr lang="lv-LV" sz="1600" dirty="0" smtClean="0">
                <a:latin typeface="Times New Roman" panose="02020603050405020304" pitchFamily="18" charset="0"/>
                <a:cs typeface="Times New Roman" panose="02020603050405020304" pitchFamily="18" charset="0"/>
              </a:rPr>
              <a:t>ēka </a:t>
            </a:r>
            <a:r>
              <a:rPr lang="lv-LV" sz="1600" dirty="0">
                <a:latin typeface="Times New Roman" panose="02020603050405020304" pitchFamily="18" charset="0"/>
                <a:cs typeface="Times New Roman" panose="02020603050405020304" pitchFamily="18" charset="0"/>
              </a:rPr>
              <a:t>un </a:t>
            </a:r>
            <a:r>
              <a:rPr lang="lv-LV" sz="1600" dirty="0" smtClean="0">
                <a:latin typeface="Times New Roman" panose="02020603050405020304" pitchFamily="18" charset="0"/>
                <a:cs typeface="Times New Roman" panose="02020603050405020304" pitchFamily="18" charset="0"/>
              </a:rPr>
              <a:t>garāžas,  p/a «Dziednīca».</a:t>
            </a:r>
          </a:p>
          <a:p>
            <a:r>
              <a:rPr lang="lv-LV" sz="1600" dirty="0">
                <a:latin typeface="Times New Roman" panose="02020603050405020304" pitchFamily="18" charset="0"/>
                <a:cs typeface="Times New Roman" panose="02020603050405020304" pitchFamily="18" charset="0"/>
              </a:rPr>
              <a:t>Akceptēts </a:t>
            </a:r>
            <a:r>
              <a:rPr lang="lv-LV" sz="1600" dirty="0" smtClean="0">
                <a:latin typeface="Times New Roman" panose="02020603050405020304" pitchFamily="18" charset="0"/>
                <a:cs typeface="Times New Roman" panose="02020603050405020304" pitchFamily="18" charset="0"/>
              </a:rPr>
              <a:t> Ogres jaunās kapsētas 1</a:t>
            </a:r>
            <a:r>
              <a:rPr lang="lv-LV" sz="1600" dirty="0">
                <a:latin typeface="Times New Roman" panose="02020603050405020304" pitchFamily="18" charset="0"/>
                <a:cs typeface="Times New Roman" panose="02020603050405020304" pitchFamily="18" charset="0"/>
              </a:rPr>
              <a:t>. kārtas tehniskais projekts, uzsākta </a:t>
            </a:r>
            <a:r>
              <a:rPr lang="lv-LV" sz="1600" dirty="0" smtClean="0">
                <a:latin typeface="Times New Roman" panose="02020603050405020304" pitchFamily="18" charset="0"/>
                <a:cs typeface="Times New Roman" panose="02020603050405020304" pitchFamily="18" charset="0"/>
              </a:rPr>
              <a:t>izbūve.</a:t>
            </a:r>
          </a:p>
          <a:p>
            <a:r>
              <a:rPr lang="lv-LV" sz="1600" dirty="0">
                <a:latin typeface="Times New Roman" panose="02020603050405020304" pitchFamily="18" charset="0"/>
                <a:cs typeface="Times New Roman" panose="02020603050405020304" pitchFamily="18" charset="0"/>
              </a:rPr>
              <a:t>Pabeigta projekta „Ogres novada Madlienas atklātā peldbaseina atjaunošana un peldvietas labiekārtošana” ieviešana</a:t>
            </a:r>
            <a:r>
              <a:rPr lang="lv-LV" sz="1600" dirty="0" smtClean="0">
                <a:latin typeface="Times New Roman" panose="02020603050405020304" pitchFamily="18" charset="0"/>
                <a:cs typeface="Times New Roman" panose="02020603050405020304" pitchFamily="18" charset="0"/>
              </a:rPr>
              <a:t>.</a:t>
            </a:r>
          </a:p>
          <a:p>
            <a:r>
              <a:rPr lang="lv-LV" sz="1600" dirty="0" smtClean="0">
                <a:latin typeface="Times New Roman" panose="02020603050405020304" pitchFamily="18" charset="0"/>
                <a:cs typeface="Times New Roman" panose="02020603050405020304" pitchFamily="18" charset="0"/>
              </a:rPr>
              <a:t>Projekta «Siltumnīcefektu </a:t>
            </a:r>
            <a:r>
              <a:rPr lang="lv-LV" sz="1600" dirty="0">
                <a:latin typeface="Times New Roman" panose="02020603050405020304" pitchFamily="18" charset="0"/>
                <a:cs typeface="Times New Roman" panose="02020603050405020304" pitchFamily="18" charset="0"/>
              </a:rPr>
              <a:t>gāzu emisiju samazinājums Ogres pilsētas publiskās teritorijas apgaismojuma </a:t>
            </a:r>
            <a:r>
              <a:rPr lang="lv-LV" sz="1600" dirty="0" smtClean="0">
                <a:latin typeface="Times New Roman" panose="02020603050405020304" pitchFamily="18" charset="0"/>
                <a:cs typeface="Times New Roman" panose="02020603050405020304" pitchFamily="18" charset="0"/>
              </a:rPr>
              <a:t>infrastruktūrā» ietvaros nomainīti </a:t>
            </a:r>
            <a:r>
              <a:rPr lang="lv-LV" sz="1600" dirty="0">
                <a:latin typeface="Times New Roman" panose="02020603050405020304" pitchFamily="18" charset="0"/>
                <a:cs typeface="Times New Roman" panose="02020603050405020304" pitchFamily="18" charset="0"/>
              </a:rPr>
              <a:t>250 </a:t>
            </a:r>
            <a:r>
              <a:rPr lang="lv-LV" sz="1600" dirty="0" err="1">
                <a:latin typeface="Times New Roman" panose="02020603050405020304" pitchFamily="18" charset="0"/>
                <a:cs typeface="Times New Roman" panose="02020603050405020304" pitchFamily="18" charset="0"/>
              </a:rPr>
              <a:t>Na</a:t>
            </a:r>
            <a:r>
              <a:rPr lang="lv-LV" sz="1600" dirty="0">
                <a:latin typeface="Times New Roman" panose="02020603050405020304" pitchFamily="18" charset="0"/>
                <a:cs typeface="Times New Roman" panose="02020603050405020304" pitchFamily="18" charset="0"/>
              </a:rPr>
              <a:t> gaismekļi ar jaudu 150W pret LED tipa gaismekļiem ar jaudu 80W, samazinot elektroenerģijas patēriņu par aptuveni 41%. </a:t>
            </a:r>
            <a:endParaRPr lang="lv-LV" sz="1600" dirty="0" smtClean="0">
              <a:latin typeface="Times New Roman" panose="02020603050405020304" pitchFamily="18" charset="0"/>
              <a:cs typeface="Times New Roman" panose="02020603050405020304" pitchFamily="18" charset="0"/>
            </a:endParaRPr>
          </a:p>
          <a:p>
            <a:r>
              <a:rPr lang="lv-LV" sz="1600" dirty="0" smtClean="0">
                <a:latin typeface="Times New Roman" panose="02020603050405020304" pitchFamily="18" charset="0"/>
                <a:cs typeface="Times New Roman" panose="02020603050405020304" pitchFamily="18" charset="0"/>
              </a:rPr>
              <a:t>Pašvaldības </a:t>
            </a:r>
            <a:r>
              <a:rPr lang="lv-LV" sz="1600" dirty="0">
                <a:latin typeface="Times New Roman" panose="02020603050405020304" pitchFamily="18" charset="0"/>
                <a:cs typeface="Times New Roman" panose="02020603050405020304" pitchFamily="18" charset="0"/>
              </a:rPr>
              <a:t>projektu </a:t>
            </a:r>
            <a:r>
              <a:rPr lang="lv-LV" sz="1600" dirty="0" smtClean="0">
                <a:latin typeface="Times New Roman" panose="02020603050405020304" pitchFamily="18" charset="0"/>
                <a:cs typeface="Times New Roman" panose="02020603050405020304" pitchFamily="18" charset="0"/>
              </a:rPr>
              <a:t>konkursā </a:t>
            </a:r>
            <a:r>
              <a:rPr lang="lv-LV" sz="1600" dirty="0">
                <a:latin typeface="Times New Roman" panose="02020603050405020304" pitchFamily="18" charset="0"/>
                <a:cs typeface="Times New Roman" panose="02020603050405020304" pitchFamily="18" charset="0"/>
              </a:rPr>
              <a:t>„Veidojam vidi ap mums</a:t>
            </a:r>
            <a:r>
              <a:rPr lang="lv-LV" sz="1600" dirty="0" smtClean="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apstiprināti  33 projektu pieteikumi  un KNHM fona un Ogres novada pašvaldības projektu </a:t>
            </a:r>
            <a:r>
              <a:rPr lang="lv-LV" sz="1600" dirty="0" smtClean="0">
                <a:latin typeface="Times New Roman" panose="02020603050405020304" pitchFamily="18" charset="0"/>
                <a:cs typeface="Times New Roman" panose="02020603050405020304" pitchFamily="18" charset="0"/>
              </a:rPr>
              <a:t>konkursā „Iedzīvotāji </a:t>
            </a:r>
            <a:r>
              <a:rPr lang="lv-LV" sz="1600" dirty="0">
                <a:latin typeface="Times New Roman" panose="02020603050405020304" pitchFamily="18" charset="0"/>
                <a:cs typeface="Times New Roman" panose="02020603050405020304" pitchFamily="18" charset="0"/>
              </a:rPr>
              <a:t>veido savu vidi</a:t>
            </a:r>
            <a:r>
              <a:rPr lang="lv-LV" sz="1600" dirty="0" smtClean="0">
                <a:latin typeface="Times New Roman" panose="02020603050405020304" pitchFamily="18" charset="0"/>
                <a:cs typeface="Times New Roman" panose="02020603050405020304" pitchFamily="18" charset="0"/>
              </a:rPr>
              <a:t>” - 11 </a:t>
            </a:r>
            <a:r>
              <a:rPr lang="lv-LV" sz="1600" dirty="0">
                <a:latin typeface="Times New Roman" panose="02020603050405020304" pitchFamily="18" charset="0"/>
                <a:cs typeface="Times New Roman" panose="02020603050405020304" pitchFamily="18" charset="0"/>
              </a:rPr>
              <a:t>projektu pieteikumi</a:t>
            </a:r>
            <a:r>
              <a:rPr lang="lv-LV" sz="1600" dirty="0" smtClean="0">
                <a:latin typeface="Times New Roman" panose="02020603050405020304" pitchFamily="18" charset="0"/>
                <a:cs typeface="Times New Roman" panose="02020603050405020304" pitchFamily="18" charset="0"/>
              </a:rPr>
              <a:t>.</a:t>
            </a:r>
          </a:p>
          <a:p>
            <a:r>
              <a:rPr lang="lv-LV" sz="1600" dirty="0" smtClean="0">
                <a:latin typeface="Times New Roman" panose="02020603050405020304" pitchFamily="18" charset="0"/>
                <a:cs typeface="Times New Roman" panose="02020603050405020304" pitchFamily="18" charset="0"/>
              </a:rPr>
              <a:t>Ap </a:t>
            </a:r>
            <a:r>
              <a:rPr lang="lv-LV" sz="1600" dirty="0" smtClean="0">
                <a:latin typeface="Times New Roman" panose="02020603050405020304" pitchFamily="18" charset="0"/>
                <a:cs typeface="Times New Roman" panose="02020603050405020304" pitchFamily="18" charset="0"/>
              </a:rPr>
              <a:t>2020 </a:t>
            </a:r>
            <a:r>
              <a:rPr lang="lv-LV" sz="1600" dirty="0" smtClean="0">
                <a:latin typeface="Times New Roman" panose="02020603050405020304" pitchFamily="18" charset="0"/>
                <a:cs typeface="Times New Roman" panose="02020603050405020304" pitchFamily="18" charset="0"/>
              </a:rPr>
              <a:t>cilvēku </a:t>
            </a:r>
            <a:r>
              <a:rPr lang="lv-LV" sz="1600" dirty="0">
                <a:latin typeface="Times New Roman" panose="02020603050405020304" pitchFamily="18" charset="0"/>
                <a:cs typeface="Times New Roman" panose="02020603050405020304" pitchFamily="18" charset="0"/>
              </a:rPr>
              <a:t>piedalījušies Lielajā Talkā.</a:t>
            </a:r>
          </a:p>
        </p:txBody>
      </p:sp>
      <p:sp>
        <p:nvSpPr>
          <p:cNvPr id="5" name="Minus 4"/>
          <p:cNvSpPr/>
          <p:nvPr/>
        </p:nvSpPr>
        <p:spPr>
          <a:xfrm>
            <a:off x="395536" y="6255032"/>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1661417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363272" cy="936104"/>
          </a:xfrm>
        </p:spPr>
        <p:txBody>
          <a:bodyPr>
            <a:normAutofit fontScale="90000"/>
          </a:bodyPr>
          <a:lstStyle/>
          <a:p>
            <a:r>
              <a:rPr lang="lv-LV" sz="3600" b="1" dirty="0">
                <a:latin typeface="Times New Roman" pitchFamily="18" charset="0"/>
                <a:cs typeface="Times New Roman" pitchFamily="18" charset="0"/>
              </a:rPr>
              <a:t>4. </a:t>
            </a:r>
            <a:r>
              <a:rPr lang="lv-LV" sz="2700" b="1" dirty="0">
                <a:latin typeface="Times New Roman" pitchFamily="18" charset="0"/>
                <a:cs typeface="Times New Roman" pitchFamily="18" charset="0"/>
              </a:rPr>
              <a:t>ilgtermiņa</a:t>
            </a:r>
            <a:r>
              <a:rPr lang="lv-LV" sz="3600" b="1" dirty="0">
                <a:latin typeface="Times New Roman" pitchFamily="18" charset="0"/>
                <a:cs typeface="Times New Roman" pitchFamily="18" charset="0"/>
              </a:rPr>
              <a:t> prioritāte – Konkurētspējīga izglītība un </a:t>
            </a:r>
            <a:r>
              <a:rPr lang="lv-LV" sz="3600" b="1" dirty="0" smtClean="0">
                <a:latin typeface="Times New Roman" pitchFamily="18" charset="0"/>
                <a:cs typeface="Times New Roman" pitchFamily="18" charset="0"/>
              </a:rPr>
              <a:t>sports</a:t>
            </a:r>
            <a:endParaRPr lang="lv-LV" b="1" dirty="0"/>
          </a:p>
        </p:txBody>
      </p:sp>
      <p:graphicFrame>
        <p:nvGraphicFramePr>
          <p:cNvPr id="7" name="Table 6"/>
          <p:cNvGraphicFramePr>
            <a:graphicFrameLocks noGrp="1"/>
          </p:cNvGraphicFramePr>
          <p:nvPr>
            <p:extLst>
              <p:ext uri="{D42A27DB-BD31-4B8C-83A1-F6EECF244321}">
                <p14:modId xmlns:p14="http://schemas.microsoft.com/office/powerpoint/2010/main" val="2788590632"/>
              </p:ext>
            </p:extLst>
          </p:nvPr>
        </p:nvGraphicFramePr>
        <p:xfrm>
          <a:off x="251519" y="1124744"/>
          <a:ext cx="8712968" cy="5375295"/>
        </p:xfrm>
        <a:graphic>
          <a:graphicData uri="http://schemas.openxmlformats.org/drawingml/2006/table">
            <a:tbl>
              <a:tblPr>
                <a:tableStyleId>{5C22544A-7EE6-4342-B048-85BDC9FD1C3A}</a:tableStyleId>
              </a:tblPr>
              <a:tblGrid>
                <a:gridCol w="2747829"/>
                <a:gridCol w="1141477"/>
                <a:gridCol w="1196710"/>
                <a:gridCol w="938958"/>
                <a:gridCol w="1141477"/>
                <a:gridCol w="1546517"/>
              </a:tblGrid>
              <a:tr h="181774">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4. ilgtermiņa prioritāte – Konkurētspējīga izglītība un sports</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181774">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1.vidēja termiņa prioritāte – Racionāla izglītības un sporta procesa pārvalde</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4532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2010.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2011.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54532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Izglītojamo skaits vispārējās pamatizglītības un vispārējās vidējās izglītības iestādēs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3871</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3864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3619</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3480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90886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2. Izglītojamo skaita izmaiņas vispārējās pamatizglītības un vispārējās vidējās izglītības iestādēs 5 gadu periodā; %, no 2011. - % pret iepriekšējo gadu</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- 16.7</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- 0.2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- 6.3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181774">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2. vidēja termiņa prioritāte - Mūsdienu prasībām atbilstoša izglītības un sporta infrastruktūra</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4532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2010.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2011.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Avots, piezīmes</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727095">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Realizēto energoefektivitātes paaugstināšanas projektu skaits pašvaldības izglītības iestādēs visā periodā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7</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727095">
                <a:tc>
                  <a:txBody>
                    <a:bodyPr/>
                    <a:lstStyle/>
                    <a:p>
                      <a:pPr algn="l" fontAlgn="ctr"/>
                      <a:r>
                        <a:rPr lang="lv-LV" sz="1400" u="none" strike="noStrike">
                          <a:effectLst/>
                          <a:latin typeface="Times New Roman" panose="02020603050405020304" pitchFamily="18" charset="0"/>
                          <a:cs typeface="Times New Roman" panose="02020603050405020304" pitchFamily="18" charset="0"/>
                        </a:rPr>
                        <a:t>2. Izglītības un sporta iestāžu, kurām pielāgota infrastruktūra cilvēkiem ar funkcionāliem traucējumiem, skaits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Ogres novada pašvaldība</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934437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21375713"/>
              </p:ext>
            </p:extLst>
          </p:nvPr>
        </p:nvGraphicFramePr>
        <p:xfrm>
          <a:off x="251520" y="692696"/>
          <a:ext cx="8712970" cy="5684520"/>
        </p:xfrm>
        <a:graphic>
          <a:graphicData uri="http://schemas.openxmlformats.org/drawingml/2006/table">
            <a:tbl>
              <a:tblPr>
                <a:tableStyleId>{5C22544A-7EE6-4342-B048-85BDC9FD1C3A}</a:tableStyleId>
              </a:tblPr>
              <a:tblGrid>
                <a:gridCol w="2747831"/>
                <a:gridCol w="1141477"/>
                <a:gridCol w="1196710"/>
                <a:gridCol w="938958"/>
                <a:gridCol w="1141477"/>
                <a:gridCol w="1546517"/>
              </a:tblGrid>
              <a:tr h="161925">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3. vidēja termiņa prioritāte - Izglītības un sporta pakalpojumu pieejamība un attīstība</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485775">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Rādītājs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2010.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2011.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2012.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85775">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1. Speciālo programmu skaits </a:t>
                      </a:r>
                      <a:r>
                        <a:rPr lang="lv-LV" sz="1600" u="none" strike="noStrike" dirty="0" smtClean="0">
                          <a:effectLst/>
                          <a:latin typeface="Times New Roman" panose="02020603050405020304" pitchFamily="18" charset="0"/>
                          <a:cs typeface="Times New Roman" panose="02020603050405020304" pitchFamily="18" charset="0"/>
                        </a:rPr>
                        <a:t>pašvaldības </a:t>
                      </a:r>
                      <a:r>
                        <a:rPr lang="lv-LV" sz="1600" u="none" strike="noStrike" dirty="0">
                          <a:effectLst/>
                          <a:latin typeface="Times New Roman" panose="02020603050405020304" pitchFamily="18" charset="0"/>
                          <a:cs typeface="Times New Roman" panose="02020603050405020304" pitchFamily="18" charset="0"/>
                        </a:rPr>
                        <a:t>pirmsskolas izglītības iestādēs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3</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3</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4</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5</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85775">
                <a:tc>
                  <a:txBody>
                    <a:bodyPr/>
                    <a:lstStyle/>
                    <a:p>
                      <a:pPr algn="l" fontAlgn="ctr"/>
                      <a:r>
                        <a:rPr lang="lv-LV" sz="1600" u="none" strike="noStrike">
                          <a:effectLst/>
                          <a:latin typeface="Times New Roman" panose="02020603050405020304" pitchFamily="18" charset="0"/>
                          <a:cs typeface="Times New Roman" panose="02020603050405020304" pitchFamily="18" charset="0"/>
                        </a:rPr>
                        <a:t>2. Interešu un profesionālās ievirzes izglītības programmu skaits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183</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183</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183</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188</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809625">
                <a:tc>
                  <a:txBody>
                    <a:bodyPr/>
                    <a:lstStyle/>
                    <a:p>
                      <a:pPr algn="l" fontAlgn="ctr"/>
                      <a:r>
                        <a:rPr lang="lv-LV" sz="1600" u="none" strike="noStrike">
                          <a:effectLst/>
                          <a:latin typeface="Times New Roman" panose="02020603050405020304" pitchFamily="18" charset="0"/>
                          <a:cs typeface="Times New Roman" panose="02020603050405020304" pitchFamily="18" charset="0"/>
                        </a:rPr>
                        <a:t>3. Nodrošinājums ar dabaszinību programmu apguvei nepieciešamo aprīkojumu un inventāru vispārējās pamatizglītības un vispārējās vidējās izglītības iestādēs, %</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50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50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70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100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161925">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4. vidēja termiņa prioritāte - Sabiedrības iesaistīšana izglītības procesā</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485775">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2010.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2011.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85775">
                <a:tc>
                  <a:txBody>
                    <a:bodyPr/>
                    <a:lstStyle/>
                    <a:p>
                      <a:pPr algn="l" fontAlgn="ctr"/>
                      <a:r>
                        <a:rPr lang="lv-LV" sz="1600" u="none" strike="noStrike">
                          <a:effectLst/>
                          <a:latin typeface="Times New Roman" panose="02020603050405020304" pitchFamily="18" charset="0"/>
                          <a:cs typeface="Times New Roman" panose="02020603050405020304" pitchFamily="18" charset="0"/>
                        </a:rPr>
                        <a:t>1. Pašvaldības izglītības iestāžu piedāvāto mūžizglītības programmu skaits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8</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9</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9</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15</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novada pašvaldība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97383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a:bodyPr>
          <a:lstStyle/>
          <a:p>
            <a:pPr algn="l"/>
            <a:r>
              <a:rPr lang="lv-LV" sz="2000" b="1" dirty="0">
                <a:latin typeface="Times New Roman" pitchFamily="18" charset="0"/>
                <a:cs typeface="Times New Roman" pitchFamily="18" charset="0"/>
              </a:rPr>
              <a:t>Aktivitāšu īstenošana</a:t>
            </a:r>
            <a:endParaRPr lang="lv-LV" sz="2000" dirty="0"/>
          </a:p>
        </p:txBody>
      </p:sp>
      <p:sp>
        <p:nvSpPr>
          <p:cNvPr id="3" name="Content Placeholder 2"/>
          <p:cNvSpPr>
            <a:spLocks noGrp="1"/>
          </p:cNvSpPr>
          <p:nvPr>
            <p:ph idx="1"/>
          </p:nvPr>
        </p:nvSpPr>
        <p:spPr>
          <a:xfrm>
            <a:off x="457200" y="836712"/>
            <a:ext cx="8229600" cy="5289451"/>
          </a:xfrm>
        </p:spPr>
        <p:txBody>
          <a:bodyPr>
            <a:normAutofit/>
          </a:bodyPr>
          <a:lstStyle/>
          <a:p>
            <a:r>
              <a:rPr lang="lv-LV" sz="1800" dirty="0">
                <a:latin typeface="Times New Roman" panose="02020603050405020304" pitchFamily="18" charset="0"/>
                <a:cs typeface="Times New Roman" panose="02020603050405020304" pitchFamily="18" charset="0"/>
              </a:rPr>
              <a:t>Izstrādāts un ieviests vienotas darba samaksas </a:t>
            </a:r>
            <a:r>
              <a:rPr lang="lv-LV" sz="1800" dirty="0" smtClean="0">
                <a:latin typeface="Times New Roman" panose="02020603050405020304" pitchFamily="18" charset="0"/>
                <a:cs typeface="Times New Roman" panose="02020603050405020304" pitchFamily="18" charset="0"/>
              </a:rPr>
              <a:t>modelis.</a:t>
            </a:r>
          </a:p>
          <a:p>
            <a:r>
              <a:rPr lang="lv-LV" sz="1800" dirty="0" smtClean="0">
                <a:latin typeface="Times New Roman" panose="02020603050405020304" pitchFamily="18" charset="0"/>
                <a:cs typeface="Times New Roman" panose="02020603050405020304" pitchFamily="18" charset="0"/>
              </a:rPr>
              <a:t>Pedagogu iesaiste ESF </a:t>
            </a:r>
            <a:r>
              <a:rPr lang="lv-LV" sz="1800" dirty="0">
                <a:latin typeface="Times New Roman" panose="02020603050405020304" pitchFamily="18" charset="0"/>
                <a:cs typeface="Times New Roman" panose="02020603050405020304" pitchFamily="18" charset="0"/>
              </a:rPr>
              <a:t>darbības programmas „Cilvēkresursi un nodarbinātība”  papildinājuma 1.2.1.2.2. apakš aktivitātes </a:t>
            </a:r>
            <a:r>
              <a:rPr lang="lv-LV" sz="1800" dirty="0" smtClean="0">
                <a:latin typeface="Times New Roman" panose="02020603050405020304" pitchFamily="18" charset="0"/>
                <a:cs typeface="Times New Roman" panose="02020603050405020304" pitchFamily="18" charset="0"/>
              </a:rPr>
              <a:t>projektā „</a:t>
            </a:r>
            <a:r>
              <a:rPr lang="lv-LV" sz="1800" dirty="0">
                <a:latin typeface="Times New Roman" panose="02020603050405020304" pitchFamily="18" charset="0"/>
                <a:cs typeface="Times New Roman" panose="02020603050405020304" pitchFamily="18" charset="0"/>
              </a:rPr>
              <a:t>Atbalsts vispārējās izglītības pedagogu nodrošināšanai prioritārajos mācību priekšmetos</a:t>
            </a:r>
            <a:r>
              <a:rPr lang="lv-LV" sz="1800" dirty="0" smtClean="0">
                <a:latin typeface="Times New Roman" panose="02020603050405020304" pitchFamily="18" charset="0"/>
                <a:cs typeface="Times New Roman" panose="02020603050405020304" pitchFamily="18" charset="0"/>
              </a:rPr>
              <a:t>”.</a:t>
            </a:r>
          </a:p>
          <a:p>
            <a:r>
              <a:rPr lang="lv-LV" sz="1800" dirty="0" smtClean="0">
                <a:latin typeface="Times New Roman" panose="02020603050405020304" pitchFamily="18" charset="0"/>
                <a:cs typeface="Times New Roman" panose="02020603050405020304" pitchFamily="18" charset="0"/>
              </a:rPr>
              <a:t>Uzlabots izglītības iestāžu nodrošinājums ar IKT, papildināta to materiāli tehniskā bāze.</a:t>
            </a:r>
          </a:p>
          <a:p>
            <a:r>
              <a:rPr lang="lv-LV" sz="1800" dirty="0">
                <a:latin typeface="Times New Roman" pitchFamily="18" charset="0"/>
                <a:cs typeface="Times New Roman" pitchFamily="18" charset="0"/>
              </a:rPr>
              <a:t>A</a:t>
            </a:r>
            <a:r>
              <a:rPr lang="lv-LV" sz="1800" dirty="0" smtClean="0">
                <a:latin typeface="Times New Roman" pitchFamily="18" charset="0"/>
                <a:cs typeface="Times New Roman" pitchFamily="18" charset="0"/>
              </a:rPr>
              <a:t>ktīva pedagogu un skolēnu dalība projektos un ārpusskolas aktivitātēs (konkursi, skates, festivāli, zinātniski pētniecisko darbu izstrāde u.t.t.).</a:t>
            </a:r>
          </a:p>
          <a:p>
            <a:r>
              <a:rPr lang="lv-LV" sz="1800" dirty="0" err="1" smtClean="0">
                <a:latin typeface="Times New Roman" pitchFamily="18" charset="0"/>
                <a:cs typeface="Times New Roman" pitchFamily="18" charset="0"/>
              </a:rPr>
              <a:t>Jaunsardzes</a:t>
            </a:r>
            <a:r>
              <a:rPr lang="lv-LV" sz="1800" dirty="0">
                <a:latin typeface="Times New Roman" pitchFamily="18" charset="0"/>
                <a:cs typeface="Times New Roman" pitchFamily="18" charset="0"/>
              </a:rPr>
              <a:t> </a:t>
            </a:r>
            <a:r>
              <a:rPr lang="lv-LV" sz="1800" dirty="0" smtClean="0">
                <a:latin typeface="Times New Roman" pitchFamily="18" charset="0"/>
                <a:cs typeface="Times New Roman" pitchFamily="18" charset="0"/>
              </a:rPr>
              <a:t>kustības ietvaros notikušas jaunsargu apmācības un sacensības.</a:t>
            </a:r>
          </a:p>
          <a:p>
            <a:r>
              <a:rPr lang="lv-LV" sz="1800" dirty="0" smtClean="0">
                <a:latin typeface="Times New Roman" pitchFamily="18" charset="0"/>
                <a:cs typeface="Times New Roman" pitchFamily="18" charset="0"/>
              </a:rPr>
              <a:t>Mūžizglītības programmu piedāvājums pieaugušajiem profesionālās ievirzes izglītības iestādēs.</a:t>
            </a:r>
          </a:p>
          <a:p>
            <a:r>
              <a:rPr lang="lv-LV" sz="1800" dirty="0">
                <a:latin typeface="Times New Roman" pitchFamily="18" charset="0"/>
                <a:cs typeface="Times New Roman" pitchFamily="18" charset="0"/>
              </a:rPr>
              <a:t>S</a:t>
            </a:r>
            <a:r>
              <a:rPr lang="lv-LV" sz="1800" dirty="0" smtClean="0">
                <a:latin typeface="Times New Roman" pitchFamily="18" charset="0"/>
                <a:cs typeface="Times New Roman" pitchFamily="18" charset="0"/>
              </a:rPr>
              <a:t>niegts atbalsts reģionāla un valsts līmeņa sporta sacensību dalībniekiem, sportisti nodrošināti ar nepieciešamo inventāru.</a:t>
            </a:r>
          </a:p>
          <a:p>
            <a:r>
              <a:rPr lang="lv-LV" sz="1800" dirty="0">
                <a:latin typeface="Times New Roman" pitchFamily="18" charset="0"/>
                <a:cs typeface="Times New Roman" pitchFamily="18" charset="0"/>
              </a:rPr>
              <a:t>S</a:t>
            </a:r>
            <a:r>
              <a:rPr lang="lv-LV" sz="1800" dirty="0" smtClean="0">
                <a:latin typeface="Times New Roman" pitchFamily="18" charset="0"/>
                <a:cs typeface="Times New Roman" pitchFamily="18" charset="0"/>
              </a:rPr>
              <a:t>kolu telpas tiek izmantotas pieaugušo izglītības kursu organizēšanai.</a:t>
            </a:r>
          </a:p>
          <a:p>
            <a:r>
              <a:rPr lang="lv-LV" sz="1800" dirty="0">
                <a:latin typeface="Times New Roman" pitchFamily="18" charset="0"/>
                <a:cs typeface="Times New Roman" pitchFamily="18" charset="0"/>
              </a:rPr>
              <a:t>D</a:t>
            </a:r>
            <a:r>
              <a:rPr lang="lv-LV" sz="1800" dirty="0" smtClean="0">
                <a:latin typeface="Times New Roman" pitchFamily="18" charset="0"/>
                <a:cs typeface="Times New Roman" pitchFamily="18" charset="0"/>
              </a:rPr>
              <a:t>arbs ar vecākiem (vecāku sapulces, atvērto durvju dienas, konferences </a:t>
            </a:r>
            <a:r>
              <a:rPr lang="lv-LV" sz="1800" dirty="0" err="1" smtClean="0">
                <a:latin typeface="Times New Roman" pitchFamily="18" charset="0"/>
                <a:cs typeface="Times New Roman" pitchFamily="18" charset="0"/>
              </a:rPr>
              <a:t>u.c</a:t>
            </a:r>
            <a:r>
              <a:rPr lang="lv-LV" sz="1800" dirty="0" smtClean="0">
                <a:latin typeface="Times New Roman" pitchFamily="18" charset="0"/>
                <a:cs typeface="Times New Roman" pitchFamily="18" charset="0"/>
              </a:rPr>
              <a:t>.).</a:t>
            </a:r>
          </a:p>
          <a:p>
            <a:endParaRPr lang="lv-LV" sz="1800" b="1" dirty="0" smtClean="0">
              <a:latin typeface="Times New Roman" pitchFamily="18" charset="0"/>
              <a:cs typeface="Times New Roman" pitchFamily="18" charset="0"/>
            </a:endParaRPr>
          </a:p>
          <a:p>
            <a:endParaRPr lang="lv-LV" sz="1800" b="1" dirty="0">
              <a:latin typeface="Times New Roman" pitchFamily="18" charset="0"/>
              <a:cs typeface="Times New Roman" pitchFamily="18" charset="0"/>
            </a:endParaRPr>
          </a:p>
        </p:txBody>
      </p:sp>
      <p:sp>
        <p:nvSpPr>
          <p:cNvPr id="4" name="Minus 3"/>
          <p:cNvSpPr/>
          <p:nvPr/>
        </p:nvSpPr>
        <p:spPr>
          <a:xfrm>
            <a:off x="395536" y="6255032"/>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4068556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94122"/>
          </a:xfrm>
        </p:spPr>
        <p:txBody>
          <a:bodyPr>
            <a:noAutofit/>
          </a:bodyPr>
          <a:lstStyle/>
          <a:p>
            <a:r>
              <a:rPr lang="lv-LV" sz="2800" b="1" dirty="0">
                <a:latin typeface="Times New Roman" pitchFamily="18" charset="0"/>
                <a:cs typeface="Times New Roman" pitchFamily="18" charset="0"/>
              </a:rPr>
              <a:t>5. ilgtermiņa prioritāte - Kvalitatīva </a:t>
            </a:r>
            <a:r>
              <a:rPr lang="lv-LV" sz="2800" b="1" dirty="0" smtClean="0">
                <a:latin typeface="Times New Roman" pitchFamily="18" charset="0"/>
                <a:cs typeface="Times New Roman" pitchFamily="18" charset="0"/>
              </a:rPr>
              <a:t>un</a:t>
            </a:r>
            <a:br>
              <a:rPr lang="lv-LV" sz="2800" b="1" dirty="0" smtClean="0">
                <a:latin typeface="Times New Roman" pitchFamily="18" charset="0"/>
                <a:cs typeface="Times New Roman" pitchFamily="18" charset="0"/>
              </a:rPr>
            </a:br>
            <a:r>
              <a:rPr lang="lv-LV" sz="2800" b="1" dirty="0" smtClean="0">
                <a:latin typeface="Times New Roman" pitchFamily="18" charset="0"/>
                <a:cs typeface="Times New Roman" pitchFamily="18" charset="0"/>
              </a:rPr>
              <a:t> </a:t>
            </a:r>
            <a:r>
              <a:rPr lang="lv-LV" sz="2800" b="1" dirty="0">
                <a:latin typeface="Times New Roman" pitchFamily="18" charset="0"/>
                <a:cs typeface="Times New Roman" pitchFamily="18" charset="0"/>
              </a:rPr>
              <a:t>pieejama kultūrvide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2319173"/>
              </p:ext>
            </p:extLst>
          </p:nvPr>
        </p:nvGraphicFramePr>
        <p:xfrm>
          <a:off x="323528" y="1124746"/>
          <a:ext cx="8568950" cy="5221760"/>
        </p:xfrm>
        <a:graphic>
          <a:graphicData uri="http://schemas.openxmlformats.org/drawingml/2006/table">
            <a:tbl>
              <a:tblPr>
                <a:tableStyleId>{5C22544A-7EE6-4342-B048-85BDC9FD1C3A}</a:tableStyleId>
              </a:tblPr>
              <a:tblGrid>
                <a:gridCol w="2702411"/>
                <a:gridCol w="177909"/>
                <a:gridCol w="944701"/>
                <a:gridCol w="1176929"/>
                <a:gridCol w="923437"/>
                <a:gridCol w="1122610"/>
                <a:gridCol w="1520953"/>
              </a:tblGrid>
              <a:tr h="169034">
                <a:tc gridSpan="7">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2. vidēja termiņa prioritāte - Moderna kultūras institūciju infrastruktūra</a:t>
                      </a:r>
                      <a:endParaRPr lang="lv-LV" sz="1400" b="1" i="0" u="none" strike="noStrike" dirty="0">
                        <a:effectLst/>
                        <a:latin typeface="Times New Roman" panose="02020603050405020304" pitchFamily="18" charset="0"/>
                        <a:cs typeface="Times New Roman" panose="02020603050405020304" pitchFamily="18" charset="0"/>
                      </a:endParaRPr>
                    </a:p>
                  </a:txBody>
                  <a:tcPr marL="8998" marR="8998" marT="8998"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07102">
                <a:tc gridSpan="2">
                  <a:txBody>
                    <a:bodyPr/>
                    <a:lstStyle/>
                    <a:p>
                      <a:pPr algn="l" fontAlgn="ctr"/>
                      <a:r>
                        <a:rPr lang="lv-LV" sz="1200" u="none" strike="noStrike" dirty="0">
                          <a:effectLst/>
                          <a:latin typeface="Times New Roman" panose="02020603050405020304" pitchFamily="18" charset="0"/>
                          <a:cs typeface="Times New Roman" panose="02020603050405020304" pitchFamily="18" charset="0"/>
                        </a:rPr>
                        <a:t>Rādītājs</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pPr algn="ctr" fontAlgn="ctr"/>
                      <a:endParaRPr lang="lv-LV" sz="14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Vērtība 2010. gadā</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Vērtība 2011.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Vērtība 2012.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Attīstības tendence 2017.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Avots, piezīmes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507102">
                <a:tc gridSpan="2">
                  <a:txBody>
                    <a:bodyPr/>
                    <a:lstStyle/>
                    <a:p>
                      <a:pPr algn="l" fontAlgn="ctr"/>
                      <a:r>
                        <a:rPr lang="lv-LV" sz="1200" u="none" strike="noStrike">
                          <a:effectLst/>
                          <a:latin typeface="Times New Roman" panose="02020603050405020304" pitchFamily="18" charset="0"/>
                          <a:cs typeface="Times New Roman" panose="02020603050405020304" pitchFamily="18" charset="0"/>
                        </a:rPr>
                        <a:t>1. Atjaunoto kultūras pieminekļu skaits, kuri ir pašvaldības īpašumā un valdījumā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pPr algn="ctr" fontAlgn="ctr"/>
                      <a:endParaRPr lang="lv-LV" sz="14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2</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0</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0</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2</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Ogres novada pašvaldība</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676136">
                <a:tc gridSpan="2">
                  <a:txBody>
                    <a:bodyPr/>
                    <a:lstStyle/>
                    <a:p>
                      <a:pPr algn="l" fontAlgn="ctr"/>
                      <a:r>
                        <a:rPr lang="lv-LV" sz="1200" u="none" strike="noStrike">
                          <a:effectLst/>
                          <a:latin typeface="Times New Roman" panose="02020603050405020304" pitchFamily="18" charset="0"/>
                          <a:cs typeface="Times New Roman" panose="02020603050405020304" pitchFamily="18" charset="0"/>
                        </a:rPr>
                        <a:t>2. Pašvaldības īpašumā vai valdījumā esošo kultūras objektu, kas pieejami cilvēkiem ar īpašām vajadzībām, skaits</a:t>
                      </a:r>
                      <a:endParaRPr lang="lv-LV"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pPr algn="ctr" fontAlgn="ctr"/>
                      <a:endParaRPr lang="lv-LV" sz="14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10</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11</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11</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25</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Ogres novada pašvaldība</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169034">
                <a:tc gridSpan="7">
                  <a:txBody>
                    <a:bodyPr/>
                    <a:lstStyle/>
                    <a:p>
                      <a:pPr algn="ctr" fontAlgn="ctr"/>
                      <a:r>
                        <a:rPr lang="lv-LV" sz="1400" b="1" u="none" strike="noStrike" dirty="0">
                          <a:effectLst/>
                          <a:latin typeface="Times New Roman" panose="02020603050405020304" pitchFamily="18" charset="0"/>
                          <a:cs typeface="Times New Roman" panose="02020603050405020304" pitchFamily="18" charset="0"/>
                        </a:rPr>
                        <a:t>3. vidēja termiņa prioritāte - Kultūras mantojuma saglabāšana un mūsdienu kultūras procesu attīstība</a:t>
                      </a:r>
                      <a:endParaRPr lang="lv-LV" sz="1400" b="1"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07102">
                <a:tc>
                  <a:txBody>
                    <a:bodyPr/>
                    <a:lstStyle/>
                    <a:p>
                      <a:pPr algn="l" fontAlgn="ctr"/>
                      <a:r>
                        <a:rPr lang="lv-LV" sz="1200" u="none" strike="noStrike">
                          <a:effectLst/>
                          <a:latin typeface="Times New Roman" panose="02020603050405020304" pitchFamily="18" charset="0"/>
                          <a:cs typeface="Times New Roman" panose="02020603050405020304" pitchFamily="18" charset="0"/>
                        </a:rPr>
                        <a:t>Rādītājs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gridSpan="2">
                  <a:txBody>
                    <a:bodyPr/>
                    <a:lstStyle/>
                    <a:p>
                      <a:pPr algn="ctr" fontAlgn="ctr"/>
                      <a:r>
                        <a:rPr lang="lv-LV" sz="1200" u="none" strike="noStrike">
                          <a:effectLst/>
                          <a:latin typeface="Times New Roman" panose="02020603050405020304" pitchFamily="18" charset="0"/>
                          <a:cs typeface="Times New Roman" panose="02020603050405020304" pitchFamily="18" charset="0"/>
                        </a:rPr>
                        <a:t>Vērtība 2010.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Vērtība 2011. gadā</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Vērtība 2012. gadā</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Attīstības tendence 2017.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dirty="0">
                          <a:effectLst/>
                          <a:latin typeface="Times New Roman" panose="02020603050405020304" pitchFamily="18" charset="0"/>
                          <a:cs typeface="Times New Roman" panose="02020603050405020304" pitchFamily="18" charset="0"/>
                        </a:rPr>
                        <a:t>Avots, piezīmes</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r>
              <a:tr h="338068">
                <a:tc>
                  <a:txBody>
                    <a:bodyPr/>
                    <a:lstStyle/>
                    <a:p>
                      <a:pPr algn="l" fontAlgn="ctr"/>
                      <a:r>
                        <a:rPr lang="lv-LV" sz="1200" u="none" strike="noStrike">
                          <a:effectLst/>
                          <a:latin typeface="Times New Roman" panose="02020603050405020304" pitchFamily="18" charset="0"/>
                          <a:cs typeface="Times New Roman" panose="02020603050405020304" pitchFamily="18" charset="0"/>
                        </a:rPr>
                        <a:t>1. Amatiermākslas kolektīvu un interešu klubu/dalībnieku skaits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gridSpan="2">
                  <a:txBody>
                    <a:bodyPr/>
                    <a:lstStyle/>
                    <a:p>
                      <a:pPr algn="ctr" fontAlgn="ctr"/>
                      <a:r>
                        <a:rPr lang="lv-LV" sz="1200" u="none" strike="noStrike">
                          <a:effectLst/>
                          <a:latin typeface="Times New Roman" panose="02020603050405020304" pitchFamily="18" charset="0"/>
                          <a:cs typeface="Times New Roman" panose="02020603050405020304" pitchFamily="18" charset="0"/>
                        </a:rPr>
                        <a:t>90/1837</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92/1861</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95/2138</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80/1700</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Ogres novada pašvaldība</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816674">
                <a:tc>
                  <a:txBody>
                    <a:bodyPr/>
                    <a:lstStyle/>
                    <a:p>
                      <a:pPr algn="l" fontAlgn="ctr"/>
                      <a:r>
                        <a:rPr lang="lv-LV" sz="1200" u="none" strike="noStrike">
                          <a:effectLst/>
                          <a:latin typeface="Times New Roman" panose="02020603050405020304" pitchFamily="18" charset="0"/>
                          <a:cs typeface="Times New Roman" panose="02020603050405020304" pitchFamily="18" charset="0"/>
                        </a:rPr>
                        <a:t>2. Amatiermākslas kolektīvu skaits, kas piedalījušies starptautiska mēroga pasākumos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gridSpan="2">
                  <a:txBody>
                    <a:bodyPr/>
                    <a:lstStyle/>
                    <a:p>
                      <a:pPr algn="ctr" fontAlgn="ctr"/>
                      <a:r>
                        <a:rPr lang="lv-LV" sz="1200" u="none" strike="noStrike">
                          <a:effectLst/>
                          <a:latin typeface="Times New Roman" panose="02020603050405020304" pitchFamily="18" charset="0"/>
                          <a:cs typeface="Times New Roman" panose="02020603050405020304" pitchFamily="18" charset="0"/>
                        </a:rPr>
                        <a:t>12</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3</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b="0" i="0" u="none" strike="noStrike" dirty="0" smtClean="0">
                          <a:effectLst/>
                          <a:latin typeface="Times New Roman" panose="02020603050405020304" pitchFamily="18" charset="0"/>
                          <a:cs typeface="Times New Roman" panose="02020603050405020304" pitchFamily="18" charset="0"/>
                        </a:rPr>
                        <a:t>5</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8</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Ogres novada pašvaldība</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169034">
                <a:tc gridSpan="7">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4. vidēja termiņa prioritāte - Sabiedrības iesaistīšana kultūrvides veidošanā</a:t>
                      </a:r>
                      <a:endParaRPr lang="lv-LV" sz="1400" b="1" i="0" u="none" strike="noStrike" dirty="0">
                        <a:effectLst/>
                        <a:latin typeface="Times New Roman" panose="02020603050405020304" pitchFamily="18" charset="0"/>
                        <a:cs typeface="Times New Roman" panose="02020603050405020304" pitchFamily="18" charset="0"/>
                      </a:endParaRPr>
                    </a:p>
                  </a:txBody>
                  <a:tcPr marL="8998" marR="8998" marT="8998"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07102">
                <a:tc>
                  <a:txBody>
                    <a:bodyPr/>
                    <a:lstStyle/>
                    <a:p>
                      <a:pPr algn="l" fontAlgn="ctr"/>
                      <a:r>
                        <a:rPr lang="lv-LV" sz="1200" u="none" strike="noStrike">
                          <a:effectLst/>
                          <a:latin typeface="Times New Roman" panose="02020603050405020304" pitchFamily="18" charset="0"/>
                          <a:cs typeface="Times New Roman" panose="02020603050405020304" pitchFamily="18" charset="0"/>
                        </a:rPr>
                        <a:t>Rādītājs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gridSpan="2">
                  <a:txBody>
                    <a:bodyPr/>
                    <a:lstStyle/>
                    <a:p>
                      <a:pPr algn="ctr" fontAlgn="ctr"/>
                      <a:r>
                        <a:rPr lang="lv-LV" sz="1200" u="none" strike="noStrike">
                          <a:effectLst/>
                          <a:latin typeface="Times New Roman" panose="02020603050405020304" pitchFamily="18" charset="0"/>
                          <a:cs typeface="Times New Roman" panose="02020603050405020304" pitchFamily="18" charset="0"/>
                        </a:rPr>
                        <a:t>Vērtība 2010.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Vērtība 2011. gadā</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Vērtība 2012. gadā</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Attīstības tendence 2017. gadā</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a:effectLst/>
                          <a:latin typeface="Times New Roman" panose="02020603050405020304" pitchFamily="18" charset="0"/>
                          <a:cs typeface="Times New Roman" panose="02020603050405020304" pitchFamily="18" charset="0"/>
                        </a:rPr>
                        <a:t>Avots, piezīmes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r>
              <a:tr h="507102">
                <a:tc>
                  <a:txBody>
                    <a:bodyPr/>
                    <a:lstStyle/>
                    <a:p>
                      <a:pPr algn="l" fontAlgn="ctr"/>
                      <a:r>
                        <a:rPr lang="lv-LV" sz="1200" u="none" strike="noStrike">
                          <a:effectLst/>
                          <a:latin typeface="Times New Roman" panose="02020603050405020304" pitchFamily="18" charset="0"/>
                          <a:cs typeface="Times New Roman" panose="02020603050405020304" pitchFamily="18" charset="0"/>
                        </a:rPr>
                        <a:t>1. Apmeklētāju skaits pašvaldības kultūras iestāžu organizētajos pasākumos</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gridSpan="2">
                  <a:txBody>
                    <a:bodyPr/>
                    <a:lstStyle/>
                    <a:p>
                      <a:pPr algn="ctr" fontAlgn="ctr"/>
                      <a:r>
                        <a:rPr lang="lv-LV" sz="1200" u="none" strike="noStrike">
                          <a:effectLst/>
                          <a:latin typeface="Times New Roman" panose="02020603050405020304" pitchFamily="18" charset="0"/>
                          <a:cs typeface="Times New Roman" panose="02020603050405020304" pitchFamily="18" charset="0"/>
                        </a:rPr>
                        <a:t>60 860</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hMerge="1">
                  <a:txBody>
                    <a:bodyPr/>
                    <a:lstStyle/>
                    <a:p>
                      <a:endParaRPr lang="lv-LV"/>
                    </a:p>
                  </a:txBody>
                  <a:tcPr/>
                </a:tc>
                <a:tc>
                  <a:txBody>
                    <a:bodyPr/>
                    <a:lstStyle/>
                    <a:p>
                      <a:pPr algn="ctr" fontAlgn="ctr"/>
                      <a:r>
                        <a:rPr lang="lv-LV" sz="1200" u="none" strike="noStrike">
                          <a:effectLst/>
                          <a:latin typeface="Times New Roman" panose="02020603050405020304" pitchFamily="18" charset="0"/>
                          <a:cs typeface="Times New Roman" panose="02020603050405020304" pitchFamily="18" charset="0"/>
                        </a:rPr>
                        <a:t>55 500</a:t>
                      </a:r>
                      <a:endParaRPr lang="lv-LV" sz="1200" b="0" i="0" u="none" strike="noStrike">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72 253</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ctr" fontAlgn="ctr"/>
                      <a:r>
                        <a:rPr lang="lv-LV" sz="1200" u="none" strike="noStrike" dirty="0">
                          <a:effectLst/>
                          <a:latin typeface="Times New Roman" panose="02020603050405020304" pitchFamily="18" charset="0"/>
                          <a:cs typeface="Times New Roman" panose="02020603050405020304" pitchFamily="18" charset="0"/>
                        </a:rPr>
                        <a:t>62 000</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c>
                  <a:txBody>
                    <a:bodyPr/>
                    <a:lstStyle/>
                    <a:p>
                      <a:pPr algn="l" fontAlgn="ctr"/>
                      <a:r>
                        <a:rPr lang="lv-LV" sz="1200" u="none" strike="noStrike" dirty="0">
                          <a:effectLst/>
                          <a:latin typeface="Times New Roman" panose="02020603050405020304" pitchFamily="18" charset="0"/>
                          <a:cs typeface="Times New Roman" panose="02020603050405020304" pitchFamily="18" charset="0"/>
                        </a:rPr>
                        <a:t>Ogres novada pašvaldība</a:t>
                      </a:r>
                      <a:endParaRPr lang="lv-LV" sz="1200" b="0" i="0" u="none" strike="noStrike" dirty="0">
                        <a:effectLst/>
                        <a:latin typeface="Times New Roman" panose="02020603050405020304" pitchFamily="18" charset="0"/>
                        <a:cs typeface="Times New Roman" panose="02020603050405020304" pitchFamily="18" charset="0"/>
                      </a:endParaRPr>
                    </a:p>
                  </a:txBody>
                  <a:tcPr marL="8998" marR="8998" marT="8998" marB="0" anchor="ctr"/>
                </a:tc>
              </a:tr>
            </a:tbl>
          </a:graphicData>
        </a:graphic>
      </p:graphicFrame>
    </p:spTree>
    <p:extLst>
      <p:ext uri="{BB962C8B-B14F-4D97-AF65-F5344CB8AC3E}">
        <p14:creationId xmlns:p14="http://schemas.microsoft.com/office/powerpoint/2010/main" val="745410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algn="l"/>
            <a:r>
              <a:rPr lang="lv-LV" sz="2000" b="1" dirty="0">
                <a:latin typeface="Times New Roman" pitchFamily="18" charset="0"/>
                <a:cs typeface="Times New Roman" pitchFamily="18" charset="0"/>
              </a:rPr>
              <a:t>Aktivitāšu īstenošana</a:t>
            </a:r>
            <a:endParaRPr lang="lv-LV" sz="2000" dirty="0"/>
          </a:p>
        </p:txBody>
      </p:sp>
      <p:sp>
        <p:nvSpPr>
          <p:cNvPr id="3" name="Content Placeholder 2"/>
          <p:cNvSpPr>
            <a:spLocks noGrp="1"/>
          </p:cNvSpPr>
          <p:nvPr>
            <p:ph idx="1"/>
          </p:nvPr>
        </p:nvSpPr>
        <p:spPr>
          <a:xfrm>
            <a:off x="467544" y="692696"/>
            <a:ext cx="8229600" cy="5904656"/>
          </a:xfrm>
        </p:spPr>
        <p:txBody>
          <a:bodyPr>
            <a:noAutofit/>
          </a:bodyPr>
          <a:lstStyle/>
          <a:p>
            <a:r>
              <a:rPr lang="lv-LV" sz="1800" dirty="0" smtClean="0">
                <a:latin typeface="Times New Roman" panose="02020603050405020304" pitchFamily="18" charset="0"/>
                <a:cs typeface="Times New Roman" pitchFamily="18" charset="0"/>
              </a:rPr>
              <a:t>2012. </a:t>
            </a:r>
            <a:r>
              <a:rPr lang="lv-LV" sz="1800" dirty="0">
                <a:latin typeface="Times New Roman" pitchFamily="18" charset="0"/>
                <a:cs typeface="Times New Roman" pitchFamily="18" charset="0"/>
              </a:rPr>
              <a:t>gadā noslēgts četru novadu (Ogres, Ikšķiles, Ķeguma un Lielvārdes) pašvaldību līgums par sadarbību kultūras </a:t>
            </a:r>
            <a:r>
              <a:rPr lang="lv-LV" sz="1800" dirty="0" smtClean="0">
                <a:latin typeface="Times New Roman" pitchFamily="18" charset="0"/>
                <a:cs typeface="Times New Roman" pitchFamily="18" charset="0"/>
              </a:rPr>
              <a:t>jomā.</a:t>
            </a:r>
          </a:p>
          <a:p>
            <a:r>
              <a:rPr lang="lv-LV" sz="1800" dirty="0" smtClean="0">
                <a:latin typeface="Times New Roman" pitchFamily="18" charset="0"/>
                <a:cs typeface="Times New Roman" pitchFamily="18" charset="0"/>
              </a:rPr>
              <a:t>Sniegts </a:t>
            </a:r>
            <a:r>
              <a:rPr lang="lv-LV" sz="1800" dirty="0">
                <a:latin typeface="Times New Roman" pitchFamily="18" charset="0"/>
                <a:cs typeface="Times New Roman" pitchFamily="18" charset="0"/>
              </a:rPr>
              <a:t>metodiskais atbalsts Ogres, Ikšķiles, Ķeguma un Lielvārdes novadu </a:t>
            </a:r>
            <a:r>
              <a:rPr lang="lv-LV" sz="1800" dirty="0" smtClean="0">
                <a:latin typeface="Times New Roman" pitchFamily="18" charset="0"/>
                <a:cs typeface="Times New Roman" pitchFamily="18" charset="0"/>
              </a:rPr>
              <a:t>bibliotēkām.</a:t>
            </a:r>
          </a:p>
          <a:p>
            <a:r>
              <a:rPr lang="lv-LV" sz="1800" dirty="0">
                <a:latin typeface="Times New Roman" panose="02020603050405020304" pitchFamily="18" charset="0"/>
                <a:cs typeface="Times New Roman" panose="02020603050405020304" pitchFamily="18" charset="0"/>
              </a:rPr>
              <a:t>V</a:t>
            </a:r>
            <a:r>
              <a:rPr lang="lv-LV" sz="1800" dirty="0" smtClean="0">
                <a:latin typeface="Times New Roman" panose="02020603050405020304" pitchFamily="18" charset="0"/>
                <a:cs typeface="Times New Roman" panose="02020603050405020304" pitchFamily="18" charset="0"/>
              </a:rPr>
              <a:t>isas novada publiskās </a:t>
            </a:r>
            <a:r>
              <a:rPr lang="lv-LV" sz="1800" dirty="0">
                <a:latin typeface="Times New Roman" panose="02020603050405020304" pitchFamily="18" charset="0"/>
                <a:cs typeface="Times New Roman" panose="02020603050405020304" pitchFamily="18" charset="0"/>
              </a:rPr>
              <a:t>bibliotēkas ir atkārtoti akreditētas uz nākamajiem 5 gadiem</a:t>
            </a:r>
            <a:r>
              <a:rPr lang="lv-LV" sz="1800" dirty="0" smtClean="0">
                <a:latin typeface="Times New Roman" panose="02020603050405020304" pitchFamily="18" charset="0"/>
                <a:cs typeface="Times New Roman" panose="02020603050405020304" pitchFamily="18" charset="0"/>
              </a:rPr>
              <a:t>.</a:t>
            </a:r>
          </a:p>
          <a:p>
            <a:r>
              <a:rPr lang="lv-LV" sz="1800" dirty="0" smtClean="0">
                <a:latin typeface="Times New Roman" panose="02020603050405020304" pitchFamily="18" charset="0"/>
                <a:cs typeface="Times New Roman" panose="02020603050405020304" pitchFamily="18" charset="0"/>
              </a:rPr>
              <a:t>Pabeigta projektu </a:t>
            </a:r>
            <a:r>
              <a:rPr lang="lv-LV" sz="1800" dirty="0">
                <a:latin typeface="Times New Roman" panose="02020603050405020304" pitchFamily="18" charset="0"/>
                <a:cs typeface="Times New Roman" panose="02020603050405020304" pitchFamily="18" charset="0"/>
              </a:rPr>
              <a:t>„Brīvdabas pulcēšanās vietas izveide Ogres novada </a:t>
            </a:r>
            <a:r>
              <a:rPr lang="lv-LV" sz="1800" dirty="0" smtClean="0">
                <a:latin typeface="Times New Roman" panose="02020603050405020304" pitchFamily="18" charset="0"/>
                <a:cs typeface="Times New Roman" panose="02020603050405020304" pitchFamily="18" charset="0"/>
              </a:rPr>
              <a:t>Līčupē</a:t>
            </a:r>
            <a:r>
              <a:rPr lang="lv-LV" sz="1800" dirty="0">
                <a:latin typeface="Times New Roman" panose="02020603050405020304" pitchFamily="18" charset="0"/>
                <a:cs typeface="Times New Roman" panose="02020603050405020304" pitchFamily="18" charset="0"/>
              </a:rPr>
              <a:t> ”</a:t>
            </a:r>
            <a:r>
              <a:rPr lang="lv-LV" sz="1800" dirty="0" smtClean="0">
                <a:latin typeface="Times New Roman" panose="02020603050405020304" pitchFamily="18" charset="0"/>
                <a:cs typeface="Times New Roman" panose="02020603050405020304" pitchFamily="18" charset="0"/>
              </a:rPr>
              <a:t> un </a:t>
            </a:r>
            <a:r>
              <a:rPr lang="lv-LV" sz="1800" dirty="0">
                <a:latin typeface="Times New Roman" panose="02020603050405020304" pitchFamily="18" charset="0"/>
                <a:cs typeface="Times New Roman" panose="02020603050405020304" pitchFamily="18" charset="0"/>
              </a:rPr>
              <a:t>„Tautas tērpu iegāde Ogres novada Ķeipenes tautas nama deju kolektīviem</a:t>
            </a:r>
            <a:r>
              <a:rPr lang="lv-LV" sz="1800" dirty="0" smtClean="0">
                <a:latin typeface="Times New Roman" panose="02020603050405020304" pitchFamily="18" charset="0"/>
                <a:cs typeface="Times New Roman" panose="02020603050405020304" pitchFamily="18" charset="0"/>
              </a:rPr>
              <a:t>” ieviešana .</a:t>
            </a:r>
          </a:p>
          <a:p>
            <a:r>
              <a:rPr lang="lv-LV" sz="1800" dirty="0" smtClean="0">
                <a:latin typeface="Times New Roman" panose="02020603050405020304" pitchFamily="18" charset="0"/>
                <a:cs typeface="Times New Roman" panose="02020603050405020304" pitchFamily="18" charset="0"/>
              </a:rPr>
              <a:t>Pieredzes apmaiņā, kas notika </a:t>
            </a:r>
            <a:r>
              <a:rPr lang="lv-LV" sz="1800" dirty="0">
                <a:latin typeface="Times New Roman" panose="02020603050405020304" pitchFamily="18" charset="0"/>
                <a:cs typeface="Times New Roman" panose="02020603050405020304" pitchFamily="18" charset="0"/>
              </a:rPr>
              <a:t>Ādažu kultūras centrā, </a:t>
            </a:r>
            <a:r>
              <a:rPr lang="lv-LV" sz="1800" dirty="0" smtClean="0">
                <a:latin typeface="Times New Roman" panose="02020603050405020304" pitchFamily="18" charset="0"/>
                <a:cs typeface="Times New Roman" panose="02020603050405020304" pitchFamily="18" charset="0"/>
              </a:rPr>
              <a:t>piedalījās </a:t>
            </a:r>
            <a:r>
              <a:rPr lang="lv-LV" sz="1800" dirty="0">
                <a:latin typeface="Times New Roman" panose="02020603050405020304" pitchFamily="18" charset="0"/>
                <a:cs typeface="Times New Roman" panose="02020603050405020304" pitchFamily="18" charset="0"/>
              </a:rPr>
              <a:t>15 pašvaldības kultūras institūciju </a:t>
            </a:r>
            <a:r>
              <a:rPr lang="lv-LV" sz="1800" dirty="0" smtClean="0">
                <a:latin typeface="Times New Roman" panose="02020603050405020304" pitchFamily="18" charset="0"/>
                <a:cs typeface="Times New Roman" panose="02020603050405020304" pitchFamily="18" charset="0"/>
              </a:rPr>
              <a:t>darbinieki.</a:t>
            </a:r>
          </a:p>
          <a:p>
            <a:r>
              <a:rPr lang="lv-LV" sz="1800" dirty="0" smtClean="0">
                <a:latin typeface="Times New Roman" panose="02020603050405020304" pitchFamily="18" charset="0"/>
                <a:cs typeface="Times New Roman" panose="02020603050405020304" pitchFamily="18" charset="0"/>
              </a:rPr>
              <a:t>Gatavojoties Dziesmu un deju svētkiem 2013. gadā, noorganizētas skates deju kolektīviem, koriem, vokālajiem ansambļiem, pūtēju orķestriem un </a:t>
            </a:r>
            <a:r>
              <a:rPr lang="lv-LV" sz="1800" dirty="0" err="1" smtClean="0">
                <a:latin typeface="Times New Roman" pitchFamily="18" charset="0"/>
                <a:cs typeface="Times New Roman" pitchFamily="18" charset="0"/>
              </a:rPr>
              <a:t>amatierteātriem</a:t>
            </a:r>
            <a:r>
              <a:rPr lang="lv-LV" sz="1800" dirty="0" smtClean="0">
                <a:latin typeface="Times New Roman" pitchFamily="18" charset="0"/>
                <a:cs typeface="Times New Roman" pitchFamily="18" charset="0"/>
              </a:rPr>
              <a:t>.</a:t>
            </a:r>
          </a:p>
          <a:p>
            <a:r>
              <a:rPr lang="lv-LV" sz="1800" dirty="0" smtClean="0">
                <a:latin typeface="Times New Roman" pitchFamily="18" charset="0"/>
                <a:cs typeface="Times New Roman" pitchFamily="18" charset="0"/>
              </a:rPr>
              <a:t>Ogres VI Mūzikas svētki, «</a:t>
            </a:r>
            <a:r>
              <a:rPr lang="lv-LV" sz="1800" dirty="0" err="1" smtClean="0">
                <a:latin typeface="Times New Roman" pitchFamily="18" charset="0"/>
                <a:cs typeface="Times New Roman" pitchFamily="18" charset="0"/>
              </a:rPr>
              <a:t>Sadancis</a:t>
            </a:r>
            <a:r>
              <a:rPr lang="lv-LV" sz="1800" dirty="0" smtClean="0">
                <a:latin typeface="Times New Roman" pitchFamily="18" charset="0"/>
                <a:cs typeface="Times New Roman" pitchFamily="18" charset="0"/>
              </a:rPr>
              <a:t>»  Madlienā, Dziesmu svētki Suntažos, Ķeipenes mākslinieku plenērs</a:t>
            </a:r>
            <a:r>
              <a:rPr lang="lv-LV" sz="1800" dirty="0">
                <a:latin typeface="Times New Roman" pitchFamily="18" charset="0"/>
                <a:cs typeface="Times New Roman" pitchFamily="18" charset="0"/>
              </a:rPr>
              <a:t>.</a:t>
            </a:r>
            <a:endParaRPr lang="lv-LV" sz="1800" dirty="0" smtClean="0">
              <a:latin typeface="Times New Roman" pitchFamily="18" charset="0"/>
              <a:cs typeface="Times New Roman" pitchFamily="18" charset="0"/>
            </a:endParaRPr>
          </a:p>
          <a:p>
            <a:r>
              <a:rPr lang="lv-LV" sz="1800" dirty="0" smtClean="0">
                <a:latin typeface="Times New Roman" pitchFamily="18" charset="0"/>
                <a:cs typeface="Times New Roman" pitchFamily="18" charset="0"/>
              </a:rPr>
              <a:t>Finansiāli </a:t>
            </a:r>
            <a:r>
              <a:rPr lang="lv-LV" sz="1800" dirty="0">
                <a:latin typeface="Times New Roman" pitchFamily="18" charset="0"/>
                <a:cs typeface="Times New Roman" pitchFamily="18" charset="0"/>
              </a:rPr>
              <a:t>atbalstīta 5</a:t>
            </a:r>
            <a:r>
              <a:rPr lang="lv-LV" sz="1800" dirty="0" smtClean="0">
                <a:latin typeface="Times New Roman" pitchFamily="18" charset="0"/>
                <a:cs typeface="Times New Roman" pitchFamily="18" charset="0"/>
              </a:rPr>
              <a:t> </a:t>
            </a:r>
            <a:r>
              <a:rPr lang="lv-LV" sz="1800" dirty="0" err="1">
                <a:latin typeface="Times New Roman" pitchFamily="18" charset="0"/>
                <a:cs typeface="Times New Roman" pitchFamily="18" charset="0"/>
              </a:rPr>
              <a:t>amatiermākslas</a:t>
            </a:r>
            <a:r>
              <a:rPr lang="lv-LV" sz="1800" dirty="0">
                <a:latin typeface="Times New Roman" pitchFamily="18" charset="0"/>
                <a:cs typeface="Times New Roman" pitchFamily="18" charset="0"/>
              </a:rPr>
              <a:t> kolektīvu dalība starptautiskajos </a:t>
            </a:r>
            <a:r>
              <a:rPr lang="lv-LV" sz="1800" dirty="0" smtClean="0">
                <a:latin typeface="Times New Roman" pitchFamily="18" charset="0"/>
                <a:cs typeface="Times New Roman" pitchFamily="18" charset="0"/>
              </a:rPr>
              <a:t>pasākumos.</a:t>
            </a:r>
          </a:p>
          <a:p>
            <a:r>
              <a:rPr lang="lv-LV" sz="1800" dirty="0">
                <a:latin typeface="Times New Roman" panose="02020603050405020304" pitchFamily="18" charset="0"/>
                <a:cs typeface="Times New Roman" panose="02020603050405020304" pitchFamily="18" charset="0"/>
              </a:rPr>
              <a:t>Ogres un Ikšķiles tūrisma attīstības </a:t>
            </a:r>
            <a:r>
              <a:rPr lang="lv-LV" sz="1800" dirty="0" smtClean="0">
                <a:latin typeface="Times New Roman" panose="02020603050405020304" pitchFamily="18" charset="0"/>
                <a:cs typeface="Times New Roman" panose="02020603050405020304" pitchFamily="18" charset="0"/>
              </a:rPr>
              <a:t>aģentūra uzsākusi Ogres zīmola izstrādi.</a:t>
            </a:r>
          </a:p>
          <a:p>
            <a:r>
              <a:rPr lang="lv-LV" sz="1800" dirty="0">
                <a:latin typeface="Times New Roman" panose="02020603050405020304" pitchFamily="18" charset="0"/>
                <a:cs typeface="Times New Roman" panose="02020603050405020304" pitchFamily="18" charset="0"/>
              </a:rPr>
              <a:t>Pašvaldība iesaistījusies starptautiskajā projektā „</a:t>
            </a:r>
            <a:r>
              <a:rPr lang="lv-LV" sz="1800" dirty="0" err="1">
                <a:latin typeface="Times New Roman" panose="02020603050405020304" pitchFamily="18" charset="0"/>
                <a:cs typeface="Times New Roman" panose="02020603050405020304" pitchFamily="18" charset="0"/>
              </a:rPr>
              <a:t>Vital</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Communities</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by</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Promotion</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of</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Youth</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Skills</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and</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Involvement</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Young</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Active</a:t>
            </a:r>
            <a:r>
              <a:rPr lang="lv-LV" sz="1800" dirty="0">
                <a:latin typeface="Times New Roman" panose="02020603050405020304" pitchFamily="18" charset="0"/>
                <a:cs typeface="Times New Roman" panose="02020603050405020304" pitchFamily="18" charset="0"/>
              </a:rPr>
              <a:t> </a:t>
            </a:r>
            <a:r>
              <a:rPr lang="lv-LV" sz="1800" dirty="0" err="1">
                <a:latin typeface="Times New Roman" panose="02020603050405020304" pitchFamily="18" charset="0"/>
                <a:cs typeface="Times New Roman" panose="02020603050405020304" pitchFamily="18" charset="0"/>
              </a:rPr>
              <a:t>Creative</a:t>
            </a:r>
            <a:r>
              <a:rPr lang="lv-LV" sz="1800" dirty="0">
                <a:latin typeface="Times New Roman" panose="02020603050405020304" pitchFamily="18" charset="0"/>
                <a:cs typeface="Times New Roman" panose="02020603050405020304" pitchFamily="18" charset="0"/>
              </a:rPr>
              <a:t>), kura ietvaros no 31.08.-01.09. notika mūzikas festivāls Ogrē.</a:t>
            </a:r>
            <a:endParaRPr lang="lv-LV" sz="1800" dirty="0" smtClean="0">
              <a:latin typeface="Times New Roman" pitchFamily="18" charset="0"/>
              <a:cs typeface="Times New Roman" pitchFamily="18" charset="0"/>
            </a:endParaRPr>
          </a:p>
        </p:txBody>
      </p:sp>
      <p:sp>
        <p:nvSpPr>
          <p:cNvPr id="4" name="Minus 3"/>
          <p:cNvSpPr/>
          <p:nvPr/>
        </p:nvSpPr>
        <p:spPr>
          <a:xfrm>
            <a:off x="395536" y="6543064"/>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1979095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
            </a:r>
            <a:br>
              <a:rPr lang="lv-LV" b="1" dirty="0" smtClean="0"/>
            </a:br>
            <a:r>
              <a:rPr lang="lv-LV" sz="3600" b="1" cap="small" dirty="0">
                <a:latin typeface="Times New Roman" pitchFamily="18" charset="0"/>
                <a:cs typeface="Times New Roman" pitchFamily="18" charset="0"/>
              </a:rPr>
              <a:t>Dokumenta uzbūve</a:t>
            </a:r>
            <a:br>
              <a:rPr lang="lv-LV" sz="3600" b="1" cap="small" dirty="0">
                <a:latin typeface="Times New Roman" pitchFamily="18" charset="0"/>
                <a:cs typeface="Times New Roman" pitchFamily="18" charset="0"/>
              </a:rPr>
            </a:br>
            <a:endParaRPr lang="lv-LV" sz="3600" b="1" cap="small"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defRPr/>
            </a:pPr>
            <a:r>
              <a:rPr lang="lv-LV" dirty="0" smtClean="0">
                <a:latin typeface="Times New Roman" pitchFamily="18" charset="0"/>
                <a:cs typeface="Times New Roman" pitchFamily="18" charset="0"/>
              </a:rPr>
              <a:t>Pašreizējās </a:t>
            </a:r>
            <a:r>
              <a:rPr lang="lv-LV" dirty="0">
                <a:latin typeface="Times New Roman" pitchFamily="18" charset="0"/>
                <a:cs typeface="Times New Roman" pitchFamily="18" charset="0"/>
              </a:rPr>
              <a:t>situācijas raksturojums un SVID analīze</a:t>
            </a:r>
          </a:p>
          <a:p>
            <a:pPr>
              <a:defRPr/>
            </a:pPr>
            <a:r>
              <a:rPr lang="lv-LV" dirty="0">
                <a:latin typeface="Times New Roman" pitchFamily="18" charset="0"/>
                <a:cs typeface="Times New Roman" pitchFamily="18" charset="0"/>
              </a:rPr>
              <a:t>Stratēģiskā daļa</a:t>
            </a:r>
          </a:p>
          <a:p>
            <a:pPr>
              <a:defRPr/>
            </a:pPr>
            <a:r>
              <a:rPr lang="lv-LV" sz="3600" b="1" u="sng" dirty="0" smtClean="0">
                <a:latin typeface="Times New Roman" pitchFamily="18" charset="0"/>
                <a:cs typeface="Times New Roman" pitchFamily="18" charset="0"/>
              </a:rPr>
              <a:t>Rīcības plāns 2011.- 2013. gadam</a:t>
            </a:r>
            <a:endParaRPr lang="lv-LV" sz="3600" b="1" u="sng" dirty="0">
              <a:latin typeface="Times New Roman" pitchFamily="18" charset="0"/>
              <a:cs typeface="Times New Roman" pitchFamily="18" charset="0"/>
            </a:endParaRPr>
          </a:p>
          <a:p>
            <a:pPr>
              <a:defRPr/>
            </a:pPr>
            <a:r>
              <a:rPr lang="lv-LV" dirty="0">
                <a:latin typeface="Times New Roman" pitchFamily="18" charset="0"/>
                <a:cs typeface="Times New Roman" pitchFamily="18" charset="0"/>
              </a:rPr>
              <a:t>Īstenošanas uzraudzības kārtība</a:t>
            </a:r>
          </a:p>
          <a:p>
            <a:pPr>
              <a:defRPr/>
            </a:pPr>
            <a:r>
              <a:rPr lang="lv-LV" dirty="0">
                <a:latin typeface="Times New Roman" pitchFamily="18" charset="0"/>
                <a:cs typeface="Times New Roman" pitchFamily="18" charset="0"/>
              </a:rPr>
              <a:t>Pārskats par sabiedrības līdzdalību</a:t>
            </a:r>
          </a:p>
          <a:p>
            <a:pPr>
              <a:defRPr/>
            </a:pPr>
            <a:r>
              <a:rPr lang="lv-LV" dirty="0">
                <a:latin typeface="Times New Roman" pitchFamily="18" charset="0"/>
                <a:cs typeface="Times New Roman" pitchFamily="18" charset="0"/>
              </a:rPr>
              <a:t>SIVN vides </a:t>
            </a:r>
            <a:r>
              <a:rPr lang="lv-LV" dirty="0" smtClean="0">
                <a:latin typeface="Times New Roman" pitchFamily="18" charset="0"/>
                <a:cs typeface="Times New Roman" pitchFamily="18" charset="0"/>
              </a:rPr>
              <a:t>pārskats</a:t>
            </a:r>
          </a:p>
          <a:p>
            <a:pPr>
              <a:defRPr/>
            </a:pPr>
            <a:endParaRPr lang="lv-LV" dirty="0">
              <a:latin typeface="Times New Roman" pitchFamily="18" charset="0"/>
              <a:cs typeface="Times New Roman" pitchFamily="18" charset="0"/>
            </a:endParaRPr>
          </a:p>
          <a:p>
            <a:endParaRPr lang="lv-LV" dirty="0"/>
          </a:p>
        </p:txBody>
      </p:sp>
      <p:sp>
        <p:nvSpPr>
          <p:cNvPr id="4" name="Minus 3"/>
          <p:cNvSpPr/>
          <p:nvPr/>
        </p:nvSpPr>
        <p:spPr>
          <a:xfrm>
            <a:off x="395536" y="6117367"/>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820359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1143000"/>
          </a:xfrm>
        </p:spPr>
        <p:txBody>
          <a:bodyPr>
            <a:normAutofit/>
          </a:bodyPr>
          <a:lstStyle/>
          <a:p>
            <a:r>
              <a:rPr lang="lv-LV" sz="3200" b="1" dirty="0">
                <a:latin typeface="Times New Roman" pitchFamily="18" charset="0"/>
                <a:cs typeface="Times New Roman" pitchFamily="18" charset="0"/>
              </a:rPr>
              <a:t>6. ilgtermiņa prioritāte - Veselīga un sociāli atbalstīta sabiedrība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60467792"/>
              </p:ext>
            </p:extLst>
          </p:nvPr>
        </p:nvGraphicFramePr>
        <p:xfrm>
          <a:off x="323528" y="1556790"/>
          <a:ext cx="8496945" cy="5012055"/>
        </p:xfrm>
        <a:graphic>
          <a:graphicData uri="http://schemas.openxmlformats.org/drawingml/2006/table">
            <a:tbl>
              <a:tblPr>
                <a:tableStyleId>{5C22544A-7EE6-4342-B048-85BDC9FD1C3A}</a:tableStyleId>
              </a:tblPr>
              <a:tblGrid>
                <a:gridCol w="2679702"/>
                <a:gridCol w="1113176"/>
                <a:gridCol w="1167040"/>
                <a:gridCol w="915678"/>
                <a:gridCol w="1113176"/>
                <a:gridCol w="1508173"/>
              </a:tblGrid>
              <a:tr h="216024">
                <a:tc gridSpan="6">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2. vidēja termiņa prioritāte - Mūsdienu prasībām atbilstoša infrastruktūra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48072">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2010.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Mobilo pakalpojumu skaits</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2</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648072">
                <a:tc>
                  <a:txBody>
                    <a:bodyPr/>
                    <a:lstStyle/>
                    <a:p>
                      <a:pPr algn="l" fontAlgn="ctr"/>
                      <a:r>
                        <a:rPr lang="lv-LV" sz="1400" u="none" strike="noStrike">
                          <a:effectLst/>
                          <a:latin typeface="Times New Roman" panose="02020603050405020304" pitchFamily="18" charset="0"/>
                          <a:cs typeface="Times New Roman" panose="02020603050405020304" pitchFamily="18" charset="0"/>
                        </a:rPr>
                        <a:t>2. Sociālo pakalpojumu un sociālās palīdzības sniegšanai piemērotu telpu īpatsvars, %</a:t>
                      </a:r>
                      <a:endParaRPr lang="lv-LV"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60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73</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73</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216024">
                <a:tc gridSpan="6">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3. vidēja termiņa prioritāte - Sociālo un veselības pakalpojumu attīstība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48072">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2010.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2011.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2012.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Sociālo palīdzības saņēmēju skaits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7595</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5937</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5851</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4700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2. Sociālajai palīdzībai izmantotie finanšu līdzekļi, LVL</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923 870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734 340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578 412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600 000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3. Pašvaldības pansionātos dzīvojošo personu skaits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165</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165</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223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200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4. No jauna izveidoto sociālo pakalpojumu skaits, visā periodā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4</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Ogres novada pašvaldība</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432048">
                <a:tc>
                  <a:txBody>
                    <a:bodyPr/>
                    <a:lstStyle/>
                    <a:p>
                      <a:pPr algn="l" fontAlgn="ctr"/>
                      <a:r>
                        <a:rPr lang="lv-LV" sz="1400" u="none" strike="noStrike">
                          <a:effectLst/>
                          <a:latin typeface="Times New Roman" panose="02020603050405020304" pitchFamily="18" charset="0"/>
                          <a:cs typeface="Times New Roman" panose="02020603050405020304" pitchFamily="18" charset="0"/>
                        </a:rPr>
                        <a:t>5. Audžuģimeņu skaits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7</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Ogres novada pašvaldība</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1700925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pPr algn="l"/>
            <a:r>
              <a:rPr lang="lv-LV" sz="2000" b="1" dirty="0" smtClean="0">
                <a:latin typeface="Times New Roman" pitchFamily="18" charset="0"/>
                <a:cs typeface="Times New Roman" pitchFamily="18" charset="0"/>
              </a:rPr>
              <a:t>Aktivitāšu īstenošana</a:t>
            </a:r>
            <a:endParaRPr lang="lv-LV" sz="2000" dirty="0"/>
          </a:p>
        </p:txBody>
      </p:sp>
      <p:sp>
        <p:nvSpPr>
          <p:cNvPr id="3" name="Content Placeholder 2"/>
          <p:cNvSpPr>
            <a:spLocks noGrp="1"/>
          </p:cNvSpPr>
          <p:nvPr>
            <p:ph idx="1"/>
          </p:nvPr>
        </p:nvSpPr>
        <p:spPr>
          <a:xfrm>
            <a:off x="457200" y="1000108"/>
            <a:ext cx="8229600" cy="5126055"/>
          </a:xfrm>
        </p:spPr>
        <p:txBody>
          <a:bodyPr>
            <a:normAutofit/>
          </a:bodyPr>
          <a:lstStyle/>
          <a:p>
            <a:r>
              <a:rPr lang="lv-LV" sz="1800" dirty="0">
                <a:latin typeface="Times New Roman" panose="02020603050405020304" pitchFamily="18" charset="0"/>
                <a:cs typeface="Times New Roman" panose="02020603050405020304" pitchFamily="18" charset="0"/>
              </a:rPr>
              <a:t>Izstrādāti sekojoši saistošie noteikumi – </a:t>
            </a:r>
            <a:r>
              <a:rPr lang="lv-LV" sz="1800" dirty="0" smtClean="0">
                <a:latin typeface="Times New Roman" panose="02020603050405020304" pitchFamily="18" charset="0"/>
                <a:cs typeface="Times New Roman" panose="02020603050405020304" pitchFamily="18" charset="0"/>
              </a:rPr>
              <a:t>2012.g.16.02. saistošie </a:t>
            </a:r>
            <a:r>
              <a:rPr lang="lv-LV" sz="1800" dirty="0">
                <a:latin typeface="Times New Roman" panose="02020603050405020304" pitchFamily="18" charset="0"/>
                <a:cs typeface="Times New Roman" panose="02020603050405020304" pitchFamily="18" charset="0"/>
              </a:rPr>
              <a:t>noteikumi Nr.4/2012 „Par vienreizēju pabalstu ģimenei sakarā ar bērna piedzimšanu’’, saistošie noteikumi Nr.5/2012 „ Par maznodrošinātas ģimenes (personas)  statusa noteikšanu Ogres novadā”, saistošie noteikumi </a:t>
            </a:r>
            <a:r>
              <a:rPr lang="lv-LV" sz="1800" dirty="0" err="1">
                <a:latin typeface="Times New Roman" panose="02020603050405020304" pitchFamily="18" charset="0"/>
                <a:cs typeface="Times New Roman" panose="02020603050405020304" pitchFamily="18" charset="0"/>
              </a:rPr>
              <a:t>Nr</a:t>
            </a:r>
            <a:r>
              <a:rPr lang="lv-LV" sz="1800" dirty="0">
                <a:latin typeface="Times New Roman" panose="02020603050405020304" pitchFamily="18" charset="0"/>
                <a:cs typeface="Times New Roman" panose="02020603050405020304" pitchFamily="18" charset="0"/>
              </a:rPr>
              <a:t>. 12/2013 „Par sociālās palīdzības un citiem pabalstiem Ogres novadā”’. </a:t>
            </a:r>
            <a:endParaRPr lang="lv-LV" sz="1800" dirty="0" smtClean="0">
              <a:latin typeface="Times New Roman" pitchFamily="18" charset="0"/>
              <a:cs typeface="Times New Roman" pitchFamily="18" charset="0"/>
            </a:endParaRPr>
          </a:p>
          <a:p>
            <a:r>
              <a:rPr lang="lv-LV" sz="1800" dirty="0" smtClean="0">
                <a:latin typeface="Times New Roman" pitchFamily="18" charset="0"/>
                <a:cs typeface="Times New Roman" pitchFamily="18" charset="0"/>
              </a:rPr>
              <a:t>Pilnveidoti Sociālā dienesta iekšējie normatīvie akti.</a:t>
            </a:r>
          </a:p>
          <a:p>
            <a:r>
              <a:rPr lang="lv-LV" sz="1800" dirty="0" smtClean="0">
                <a:latin typeface="Times New Roman" pitchFamily="18" charset="0"/>
                <a:cs typeface="Times New Roman" pitchFamily="18" charset="0"/>
              </a:rPr>
              <a:t>Darbiniekiem nodrošināta kvalifikācijas </a:t>
            </a:r>
            <a:r>
              <a:rPr lang="lv-LV" sz="1800" dirty="0">
                <a:latin typeface="Times New Roman" panose="02020603050405020304" pitchFamily="18" charset="0"/>
                <a:cs typeface="Times New Roman" panose="02020603050405020304" pitchFamily="18" charset="0"/>
              </a:rPr>
              <a:t>paaugstināšana saskaņā </a:t>
            </a:r>
            <a:r>
              <a:rPr lang="lv-LV" sz="1800" dirty="0" smtClean="0">
                <a:latin typeface="Times New Roman" panose="02020603050405020304" pitchFamily="18" charset="0"/>
                <a:cs typeface="Times New Roman" panose="02020603050405020304" pitchFamily="18" charset="0"/>
              </a:rPr>
              <a:t>ar normatīvo aktu prasībām.</a:t>
            </a:r>
          </a:p>
          <a:p>
            <a:r>
              <a:rPr lang="lv-LV" sz="1800" dirty="0" smtClean="0">
                <a:latin typeface="Times New Roman" panose="02020603050405020304" pitchFamily="18" charset="0"/>
                <a:cs typeface="Times New Roman" panose="02020603050405020304" pitchFamily="18" charset="0"/>
              </a:rPr>
              <a:t>Uzlabots sociālā dienesta nodrošinājums ar IKT</a:t>
            </a:r>
          </a:p>
          <a:p>
            <a:r>
              <a:rPr lang="lv-LV" sz="1800" dirty="0" smtClean="0">
                <a:latin typeface="Times New Roman" panose="02020603050405020304" pitchFamily="18" charset="0"/>
                <a:cs typeface="Times New Roman" panose="02020603050405020304" pitchFamily="18" charset="0"/>
              </a:rPr>
              <a:t>Dienas centrā “Saime” ierīkotas praktiskās darbnīcas, piesaistīti  6 darbinieki</a:t>
            </a:r>
          </a:p>
          <a:p>
            <a:r>
              <a:rPr lang="lv-LV" sz="1800" dirty="0" smtClean="0">
                <a:latin typeface="Times New Roman" panose="02020603050405020304" pitchFamily="18" charset="0"/>
                <a:cs typeface="Times New Roman" panose="02020603050405020304" pitchFamily="18" charset="0"/>
              </a:rPr>
              <a:t>Sociālā dienesta sadarbības partneri: fonds “Ziedot”, Ogres invalīdu biedrība GEIN fonds, Sarkanais krusts, Ogres Skauti un Gaidas, Ogres </a:t>
            </a:r>
            <a:r>
              <a:rPr lang="lv-LV" sz="1800" dirty="0" err="1" smtClean="0">
                <a:latin typeface="Times New Roman" pitchFamily="18" charset="0"/>
                <a:cs typeface="Times New Roman" pitchFamily="18" charset="0"/>
              </a:rPr>
              <a:t>Roterakta</a:t>
            </a:r>
            <a:r>
              <a:rPr lang="lv-LV" sz="1800" dirty="0" smtClean="0">
                <a:latin typeface="Times New Roman" pitchFamily="18" charset="0"/>
                <a:cs typeface="Times New Roman" pitchFamily="18" charset="0"/>
              </a:rPr>
              <a:t> un </a:t>
            </a:r>
            <a:r>
              <a:rPr lang="lv-LV" sz="1800" dirty="0" err="1" smtClean="0">
                <a:latin typeface="Times New Roman" pitchFamily="18" charset="0"/>
                <a:cs typeface="Times New Roman" pitchFamily="18" charset="0"/>
              </a:rPr>
              <a:t>Interakta</a:t>
            </a:r>
            <a:r>
              <a:rPr lang="lv-LV" sz="1800" dirty="0" smtClean="0">
                <a:latin typeface="Times New Roman" pitchFamily="18" charset="0"/>
                <a:cs typeface="Times New Roman" pitchFamily="18" charset="0"/>
              </a:rPr>
              <a:t> klubs, Ogres jauniešu klubs “Projektu darbnīca”, Ogres attīstības biedrība, </a:t>
            </a:r>
            <a:r>
              <a:rPr lang="lv-LV" sz="1800" dirty="0">
                <a:latin typeface="Times New Roman" panose="02020603050405020304" pitchFamily="18" charset="0"/>
                <a:cs typeface="Times New Roman" panose="02020603050405020304" pitchFamily="18" charset="0"/>
              </a:rPr>
              <a:t>Ogres pensionāru biedrība</a:t>
            </a:r>
            <a:r>
              <a:rPr lang="lv-LV" sz="1800" dirty="0"/>
              <a:t>.</a:t>
            </a:r>
            <a:endParaRPr lang="lv-LV" sz="1800" b="1" dirty="0" smtClean="0">
              <a:latin typeface="Times New Roman" pitchFamily="18" charset="0"/>
              <a:cs typeface="Times New Roman" pitchFamily="18" charset="0"/>
            </a:endParaRPr>
          </a:p>
        </p:txBody>
      </p:sp>
      <p:sp>
        <p:nvSpPr>
          <p:cNvPr id="4" name="Minus 3"/>
          <p:cNvSpPr/>
          <p:nvPr/>
        </p:nvSpPr>
        <p:spPr>
          <a:xfrm>
            <a:off x="364502" y="6255032"/>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138300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cap="small" dirty="0" smtClean="0">
                <a:latin typeface="Times New Roman" pitchFamily="18" charset="0"/>
                <a:cs typeface="Times New Roman" pitchFamily="18" charset="0"/>
              </a:rPr>
              <a:t>7. ilgtermiņa prioritāte - Atbildīga dabas apsaimniekošana</a:t>
            </a:r>
            <a:endParaRPr lang="lv-LV" sz="3200" b="1" cap="small"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80177945"/>
              </p:ext>
            </p:extLst>
          </p:nvPr>
        </p:nvGraphicFramePr>
        <p:xfrm>
          <a:off x="323527" y="1412775"/>
          <a:ext cx="8568954" cy="4880047"/>
        </p:xfrm>
        <a:graphic>
          <a:graphicData uri="http://schemas.openxmlformats.org/drawingml/2006/table">
            <a:tbl>
              <a:tblPr>
                <a:tableStyleId>{5C22544A-7EE6-4342-B048-85BDC9FD1C3A}</a:tableStyleId>
              </a:tblPr>
              <a:tblGrid>
                <a:gridCol w="2702411"/>
                <a:gridCol w="1122610"/>
                <a:gridCol w="1176930"/>
                <a:gridCol w="923438"/>
                <a:gridCol w="1122610"/>
                <a:gridCol w="1520955"/>
              </a:tblGrid>
              <a:tr h="187502">
                <a:tc gridSpan="6">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1.vidēja termiņa prioritāte - Vides vadības sistēmas ieviešana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62506">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2010.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750007">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Pašvaldības iestāžu un uzņēmumu skaits, kuros ieviesta Vides vadības sistēma (EMAS), visā periodā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187502">
                <a:tc gridSpan="6">
                  <a:txBody>
                    <a:bodyPr/>
                    <a:lstStyle/>
                    <a:p>
                      <a:pPr algn="ctr" fontAlgn="ctr"/>
                      <a:r>
                        <a:rPr lang="lv-LV" sz="1400" b="1" u="none" strike="noStrike" dirty="0">
                          <a:effectLst/>
                          <a:latin typeface="Times New Roman" panose="02020603050405020304" pitchFamily="18" charset="0"/>
                          <a:cs typeface="Times New Roman" panose="02020603050405020304" pitchFamily="18" charset="0"/>
                        </a:rPr>
                        <a:t>2. vidēja termiņa prioritāte - Preventīvie pasākumi vides risku samazināšanai un vides kvalitātes uzlabošanai</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62506">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2010.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562506">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Pašvaldības īpašumā vai valdījumā esošo ēku, kurām veikts termoaudits, skaits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3</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6</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187502">
                <a:tc gridSpan="6">
                  <a:txBody>
                    <a:bodyPr/>
                    <a:lstStyle/>
                    <a:p>
                      <a:pPr algn="ctr" fontAlgn="ctr"/>
                      <a:r>
                        <a:rPr lang="lv-LV" sz="1400" b="1" u="none" strike="noStrike" dirty="0">
                          <a:effectLst/>
                          <a:latin typeface="Times New Roman" panose="02020603050405020304" pitchFamily="18" charset="0"/>
                          <a:cs typeface="Times New Roman" panose="02020603050405020304" pitchFamily="18" charset="0"/>
                        </a:rPr>
                        <a:t>3. vidēja termiņa prioritāte - Dabas daudzveidības saglabāšana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562506">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2010.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750007">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Dabas aizsardzības plānos ietverto pasākumu skaits, kuros kā atbildīgā institūcija ir norādīta pašvaldība, visā periodā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6**</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1</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28</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Ogres novada pašvaldība</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524935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7992888" cy="5262979"/>
          </a:xfrm>
          <a:prstGeom prst="rect">
            <a:avLst/>
          </a:prstGeom>
        </p:spPr>
        <p:txBody>
          <a:bodyPr wrap="square">
            <a:spAutoFit/>
          </a:bodyPr>
          <a:lstStyle/>
          <a:p>
            <a:pPr algn="ctr"/>
            <a:r>
              <a:rPr lang="lv-LV" sz="3200" b="1" cap="small" dirty="0">
                <a:latin typeface="Times New Roman" pitchFamily="18" charset="0"/>
                <a:ea typeface="+mj-ea"/>
                <a:cs typeface="Times New Roman" pitchFamily="18" charset="0"/>
              </a:rPr>
              <a:t>Paldies par uzmanību!</a:t>
            </a:r>
            <a:br>
              <a:rPr lang="lv-LV" sz="3200" b="1" cap="small" dirty="0">
                <a:latin typeface="Times New Roman" pitchFamily="18" charset="0"/>
                <a:ea typeface="+mj-ea"/>
                <a:cs typeface="Times New Roman" pitchFamily="18" charset="0"/>
              </a:rPr>
            </a:br>
            <a:r>
              <a:rPr lang="lv-LV" sz="3200" b="1" dirty="0"/>
              <a:t/>
            </a:r>
            <a:br>
              <a:rPr lang="lv-LV" sz="3200" b="1" dirty="0"/>
            </a:br>
            <a:r>
              <a:rPr lang="lv-LV" sz="2400" b="1" dirty="0" smtClean="0">
                <a:latin typeface="Times New Roman" panose="02020603050405020304" pitchFamily="18" charset="0"/>
                <a:cs typeface="Times New Roman" panose="02020603050405020304" pitchFamily="18" charset="0"/>
              </a:rPr>
              <a:t>Detalizētāku informāciju var saņemt</a:t>
            </a:r>
          </a:p>
          <a:p>
            <a:pPr algn="ctr"/>
            <a:r>
              <a:rPr lang="lv-LV" sz="2400" b="1" dirty="0" err="1" smtClean="0">
                <a:latin typeface="Times New Roman" pitchFamily="18" charset="0"/>
                <a:cs typeface="Times New Roman" pitchFamily="18" charset="0"/>
              </a:rPr>
              <a:t>Ogres</a:t>
            </a:r>
            <a:r>
              <a:rPr lang="lv-LV" sz="2400" b="1" dirty="0" err="1">
                <a:latin typeface="Times New Roman" pitchFamily="18" charset="0"/>
                <a:cs typeface="Times New Roman" pitchFamily="18" charset="0"/>
              </a:rPr>
              <a:t> novada</a:t>
            </a:r>
            <a:r>
              <a:rPr lang="lv-LV" sz="2400" b="1" dirty="0">
                <a:latin typeface="Times New Roman" pitchFamily="18" charset="0"/>
                <a:cs typeface="Times New Roman" pitchFamily="18" charset="0"/>
              </a:rPr>
              <a:t> pašvaldības Attīstības </a:t>
            </a:r>
            <a:r>
              <a:rPr lang="lv-LV" sz="2400" b="1" dirty="0" smtClean="0">
                <a:latin typeface="Times New Roman" pitchFamily="18" charset="0"/>
                <a:cs typeface="Times New Roman" pitchFamily="18" charset="0"/>
              </a:rPr>
              <a:t>nodaļā,</a:t>
            </a:r>
            <a:r>
              <a:rPr lang="lv-LV" sz="2400" b="1" dirty="0">
                <a:latin typeface="Times New Roman" pitchFamily="18" charset="0"/>
                <a:cs typeface="Times New Roman" pitchFamily="18" charset="0"/>
              </a:rPr>
              <a:t/>
            </a:r>
            <a:br>
              <a:rPr lang="lv-LV" sz="2400" b="1" dirty="0">
                <a:latin typeface="Times New Roman" pitchFamily="18" charset="0"/>
                <a:cs typeface="Times New Roman" pitchFamily="18" charset="0"/>
              </a:rPr>
            </a:br>
            <a:r>
              <a:rPr lang="lv-LV" sz="2400" b="1" dirty="0">
                <a:latin typeface="Times New Roman" pitchFamily="18" charset="0"/>
                <a:cs typeface="Times New Roman" pitchFamily="18" charset="0"/>
              </a:rPr>
              <a:t>Brīvības </a:t>
            </a:r>
            <a:r>
              <a:rPr lang="lv-LV" sz="2400" b="1" dirty="0" smtClean="0">
                <a:latin typeface="Times New Roman" pitchFamily="18" charset="0"/>
                <a:cs typeface="Times New Roman" pitchFamily="18" charset="0"/>
              </a:rPr>
              <a:t>ielā </a:t>
            </a:r>
            <a:r>
              <a:rPr lang="lv-LV" sz="2400" b="1" dirty="0">
                <a:latin typeface="Times New Roman" pitchFamily="18" charset="0"/>
                <a:cs typeface="Times New Roman" pitchFamily="18" charset="0"/>
              </a:rPr>
              <a:t>33, Ogre, Ogres </a:t>
            </a:r>
            <a:r>
              <a:rPr lang="lv-LV" sz="2400" b="1" dirty="0" smtClean="0">
                <a:latin typeface="Times New Roman" pitchFamily="18" charset="0"/>
                <a:cs typeface="Times New Roman" pitchFamily="18" charset="0"/>
              </a:rPr>
              <a:t>novadā</a:t>
            </a:r>
            <a:r>
              <a:rPr lang="lv-LV" sz="2400" b="1" dirty="0">
                <a:latin typeface="Times New Roman" pitchFamily="18" charset="0"/>
                <a:cs typeface="Times New Roman" pitchFamily="18" charset="0"/>
              </a:rPr>
              <a:t/>
            </a:r>
            <a:br>
              <a:rPr lang="lv-LV" sz="2400" b="1" dirty="0">
                <a:latin typeface="Times New Roman" pitchFamily="18" charset="0"/>
                <a:cs typeface="Times New Roman" pitchFamily="18" charset="0"/>
              </a:rPr>
            </a:br>
            <a:r>
              <a:rPr lang="lv-LV" sz="2000" dirty="0">
                <a:solidFill>
                  <a:srgbClr val="0D0D0D"/>
                </a:solidFill>
                <a:latin typeface="Times New Roman" pitchFamily="18" charset="0"/>
                <a:cs typeface="Times New Roman" pitchFamily="18" charset="0"/>
              </a:rPr>
              <a:t/>
            </a:r>
            <a:br>
              <a:rPr lang="lv-LV" sz="2000" dirty="0">
                <a:solidFill>
                  <a:srgbClr val="0D0D0D"/>
                </a:solidFill>
                <a:latin typeface="Times New Roman" pitchFamily="18" charset="0"/>
                <a:cs typeface="Times New Roman" pitchFamily="18" charset="0"/>
              </a:rPr>
            </a:br>
            <a:r>
              <a:rPr lang="lv-LV" sz="2000" dirty="0">
                <a:latin typeface="Times New Roman" pitchFamily="18" charset="0"/>
                <a:cs typeface="Times New Roman" pitchFamily="18" charset="0"/>
              </a:rPr>
              <a:t/>
            </a:r>
            <a:br>
              <a:rPr lang="lv-LV" sz="2000" dirty="0">
                <a:latin typeface="Times New Roman" pitchFamily="18" charset="0"/>
                <a:cs typeface="Times New Roman" pitchFamily="18" charset="0"/>
              </a:rPr>
            </a:br>
            <a:r>
              <a:rPr lang="lv-LV" sz="2000" dirty="0">
                <a:latin typeface="Times New Roman" pitchFamily="18" charset="0"/>
                <a:cs typeface="Times New Roman" pitchFamily="18" charset="0"/>
              </a:rPr>
              <a:t>Attīstības nodaļas </a:t>
            </a:r>
            <a:r>
              <a:rPr lang="lv-LV" sz="2000" dirty="0" smtClean="0">
                <a:latin typeface="Times New Roman" pitchFamily="18" charset="0"/>
                <a:cs typeface="Times New Roman" pitchFamily="18" charset="0"/>
              </a:rPr>
              <a:t>vadītāja </a:t>
            </a:r>
            <a:r>
              <a:rPr lang="lv-LV" sz="2000" dirty="0" err="1" smtClean="0">
                <a:latin typeface="Times New Roman" pitchFamily="18" charset="0"/>
                <a:cs typeface="Times New Roman" pitchFamily="18" charset="0"/>
              </a:rPr>
              <a:t>p.i</a:t>
            </a:r>
            <a:r>
              <a:rPr lang="lv-LV" sz="2000" dirty="0" smtClean="0">
                <a:latin typeface="Times New Roman" pitchFamily="18" charset="0"/>
                <a:cs typeface="Times New Roman" pitchFamily="18" charset="0"/>
              </a:rPr>
              <a:t>.</a:t>
            </a:r>
            <a:r>
              <a:rPr lang="lv-LV" sz="2000" dirty="0">
                <a:latin typeface="Times New Roman" pitchFamily="18" charset="0"/>
                <a:cs typeface="Times New Roman" pitchFamily="18" charset="0"/>
              </a:rPr>
              <a:t/>
            </a:r>
            <a:br>
              <a:rPr lang="lv-LV" sz="2000" dirty="0">
                <a:latin typeface="Times New Roman" pitchFamily="18" charset="0"/>
                <a:cs typeface="Times New Roman" pitchFamily="18" charset="0"/>
              </a:rPr>
            </a:br>
            <a:r>
              <a:rPr lang="lv-LV" sz="2000" dirty="0" smtClean="0">
                <a:latin typeface="Times New Roman" pitchFamily="18" charset="0"/>
                <a:cs typeface="Times New Roman" pitchFamily="18" charset="0"/>
              </a:rPr>
              <a:t>Dace </a:t>
            </a:r>
            <a:r>
              <a:rPr lang="lv-LV" sz="2000" dirty="0" err="1" smtClean="0">
                <a:latin typeface="Times New Roman" pitchFamily="18" charset="0"/>
                <a:cs typeface="Times New Roman" pitchFamily="18" charset="0"/>
              </a:rPr>
              <a:t>Grīsle</a:t>
            </a:r>
            <a:endParaRPr lang="lv-LV" sz="2000" dirty="0" smtClean="0">
              <a:latin typeface="Times New Roman" pitchFamily="18" charset="0"/>
              <a:cs typeface="Times New Roman" pitchFamily="18" charset="0"/>
            </a:endParaRPr>
          </a:p>
          <a:p>
            <a:pPr algn="ctr"/>
            <a:r>
              <a:rPr lang="lv-LV" sz="2000" dirty="0">
                <a:latin typeface="Times New Roman" pitchFamily="18" charset="0"/>
                <a:cs typeface="Times New Roman" pitchFamily="18" charset="0"/>
              </a:rPr>
              <a:t>Attīstības nodaļas projektu </a:t>
            </a:r>
            <a:r>
              <a:rPr lang="lv-LV" sz="2000" dirty="0" smtClean="0">
                <a:latin typeface="Times New Roman" pitchFamily="18" charset="0"/>
                <a:cs typeface="Times New Roman" pitchFamily="18" charset="0"/>
              </a:rPr>
              <a:t>vadītāja</a:t>
            </a:r>
          </a:p>
          <a:p>
            <a:pPr algn="ctr"/>
            <a:r>
              <a:rPr lang="lv-LV" sz="2000" dirty="0" smtClean="0">
                <a:latin typeface="Times New Roman" pitchFamily="18" charset="0"/>
                <a:cs typeface="Times New Roman" pitchFamily="18" charset="0"/>
              </a:rPr>
              <a:t>Rita </a:t>
            </a:r>
            <a:r>
              <a:rPr lang="lv-LV" sz="2000" dirty="0" err="1" smtClean="0">
                <a:latin typeface="Times New Roman" pitchFamily="18" charset="0"/>
                <a:cs typeface="Times New Roman" pitchFamily="18" charset="0"/>
              </a:rPr>
              <a:t>Grāvīte</a:t>
            </a:r>
            <a:r>
              <a:rPr lang="lv-LV" sz="2000" dirty="0">
                <a:latin typeface="Times New Roman" pitchFamily="18" charset="0"/>
                <a:cs typeface="Times New Roman" pitchFamily="18" charset="0"/>
              </a:rPr>
              <a:t/>
            </a:r>
            <a:br>
              <a:rPr lang="lv-LV" sz="2000" dirty="0">
                <a:latin typeface="Times New Roman" pitchFamily="18" charset="0"/>
                <a:cs typeface="Times New Roman" pitchFamily="18" charset="0"/>
              </a:rPr>
            </a:br>
            <a:r>
              <a:rPr lang="lv-LV" sz="2000" dirty="0">
                <a:latin typeface="Times New Roman" pitchFamily="18" charset="0"/>
                <a:cs typeface="Times New Roman" pitchFamily="18" charset="0"/>
              </a:rPr>
              <a:t/>
            </a:r>
            <a:br>
              <a:rPr lang="lv-LV" sz="2000" dirty="0">
                <a:latin typeface="Times New Roman" pitchFamily="18" charset="0"/>
                <a:cs typeface="Times New Roman" pitchFamily="18" charset="0"/>
              </a:rPr>
            </a:br>
            <a:r>
              <a:rPr lang="lv-LV" sz="2000" dirty="0">
                <a:latin typeface="Times New Roman" pitchFamily="18" charset="0"/>
                <a:cs typeface="Times New Roman" pitchFamily="18" charset="0"/>
              </a:rPr>
              <a:t/>
            </a:r>
            <a:br>
              <a:rPr lang="lv-LV" sz="2000" dirty="0">
                <a:latin typeface="Times New Roman" pitchFamily="18" charset="0"/>
                <a:cs typeface="Times New Roman" pitchFamily="18" charset="0"/>
              </a:rPr>
            </a:br>
            <a:r>
              <a:rPr lang="lv-LV" sz="2000" dirty="0" err="1" smtClean="0">
                <a:solidFill>
                  <a:srgbClr val="000000"/>
                </a:solidFill>
                <a:latin typeface="Times New Roman" pitchFamily="18" charset="0"/>
                <a:cs typeface="Times New Roman" pitchFamily="18" charset="0"/>
              </a:rPr>
              <a:t>dace.grisle@ogresnovads.lv</a:t>
            </a:r>
            <a:endParaRPr lang="lv-LV" sz="2000" dirty="0" smtClean="0">
              <a:solidFill>
                <a:srgbClr val="000000"/>
              </a:solidFill>
              <a:latin typeface="Times New Roman" pitchFamily="18" charset="0"/>
              <a:cs typeface="Times New Roman" pitchFamily="18" charset="0"/>
            </a:endParaRPr>
          </a:p>
          <a:p>
            <a:pPr algn="ctr"/>
            <a:r>
              <a:rPr lang="lv-LV" sz="2000" dirty="0" err="1">
                <a:latin typeface="Times New Roman" pitchFamily="18" charset="0"/>
                <a:cs typeface="Times New Roman" pitchFamily="18" charset="0"/>
              </a:rPr>
              <a:t>r</a:t>
            </a:r>
            <a:r>
              <a:rPr lang="lv-LV" sz="2000" dirty="0" err="1" smtClean="0">
                <a:latin typeface="Times New Roman" pitchFamily="18" charset="0"/>
                <a:cs typeface="Times New Roman" pitchFamily="18" charset="0"/>
              </a:rPr>
              <a:t>ita.gravite@ogresnovads.lv</a:t>
            </a:r>
            <a:endParaRPr lang="lv-LV" sz="2000" dirty="0">
              <a:latin typeface="Times New Roman" pitchFamily="18" charset="0"/>
              <a:cs typeface="Times New Roman" pitchFamily="18" charset="0"/>
            </a:endParaRPr>
          </a:p>
        </p:txBody>
      </p:sp>
    </p:spTree>
    <p:extLst>
      <p:ext uri="{BB962C8B-B14F-4D97-AF65-F5344CB8AC3E}">
        <p14:creationId xmlns:p14="http://schemas.microsoft.com/office/powerpoint/2010/main" val="196518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cap="small" dirty="0">
                <a:latin typeface="Times New Roman" pitchFamily="18" charset="0"/>
                <a:cs typeface="Times New Roman" pitchFamily="18" charset="0"/>
              </a:rPr>
              <a:t>Devīze un stratēģiskie </a:t>
            </a:r>
            <a:r>
              <a:rPr lang="lv-LV" sz="3200" b="1" cap="small" dirty="0" smtClean="0">
                <a:latin typeface="Times New Roman" pitchFamily="18" charset="0"/>
                <a:cs typeface="Times New Roman" pitchFamily="18" charset="0"/>
              </a:rPr>
              <a:t>mērķi</a:t>
            </a:r>
            <a:endParaRPr lang="lv-LV" sz="3200" dirty="0"/>
          </a:p>
        </p:txBody>
      </p:sp>
      <p:sp>
        <p:nvSpPr>
          <p:cNvPr id="3" name="Content Placeholder 2"/>
          <p:cNvSpPr>
            <a:spLocks noGrp="1"/>
          </p:cNvSpPr>
          <p:nvPr>
            <p:ph idx="1"/>
          </p:nvPr>
        </p:nvSpPr>
        <p:spPr/>
        <p:txBody>
          <a:bodyPr/>
          <a:lstStyle/>
          <a:p>
            <a:pPr marL="0" indent="0">
              <a:buNone/>
              <a:defRPr/>
            </a:pPr>
            <a:r>
              <a:rPr lang="lv-LV" dirty="0" smtClean="0">
                <a:latin typeface="Times New Roman" pitchFamily="18" charset="0"/>
                <a:cs typeface="Times New Roman" pitchFamily="18" charset="0"/>
              </a:rPr>
              <a:t>Ogres </a:t>
            </a:r>
            <a:r>
              <a:rPr lang="lv-LV" dirty="0">
                <a:latin typeface="Times New Roman" pitchFamily="18" charset="0"/>
                <a:cs typeface="Times New Roman" pitchFamily="18" charset="0"/>
              </a:rPr>
              <a:t>novada </a:t>
            </a:r>
            <a:r>
              <a:rPr lang="lv-LV" b="1" u="sng" dirty="0">
                <a:latin typeface="Times New Roman" pitchFamily="18" charset="0"/>
                <a:cs typeface="Times New Roman" pitchFamily="18" charset="0"/>
              </a:rPr>
              <a:t>devīze</a:t>
            </a:r>
            <a:r>
              <a:rPr lang="lv-LV" dirty="0">
                <a:latin typeface="Times New Roman" pitchFamily="18" charset="0"/>
                <a:cs typeface="Times New Roman" pitchFamily="18" charset="0"/>
              </a:rPr>
              <a:t>: „Ogres novads – cilvēka un dabas harmonija”.</a:t>
            </a:r>
          </a:p>
          <a:p>
            <a:pPr marL="0" indent="0">
              <a:buNone/>
              <a:defRPr/>
            </a:pPr>
            <a:r>
              <a:rPr lang="lv-LV" dirty="0">
                <a:latin typeface="Times New Roman" pitchFamily="18" charset="0"/>
                <a:cs typeface="Times New Roman" pitchFamily="18" charset="0"/>
              </a:rPr>
              <a:t>Ogres novada </a:t>
            </a:r>
            <a:r>
              <a:rPr lang="lv-LV" b="1" u="sng" dirty="0">
                <a:latin typeface="Times New Roman" pitchFamily="18" charset="0"/>
                <a:cs typeface="Times New Roman" pitchFamily="18" charset="0"/>
              </a:rPr>
              <a:t>stratēģiskie </a:t>
            </a:r>
            <a:r>
              <a:rPr lang="lv-LV" b="1" u="sng" dirty="0" smtClean="0">
                <a:latin typeface="Times New Roman" pitchFamily="18" charset="0"/>
                <a:cs typeface="Times New Roman" pitchFamily="18" charset="0"/>
              </a:rPr>
              <a:t>mērķi</a:t>
            </a:r>
            <a:r>
              <a:rPr lang="lv-LV" u="sng" dirty="0" smtClean="0">
                <a:latin typeface="Times New Roman" pitchFamily="18" charset="0"/>
                <a:cs typeface="Times New Roman" pitchFamily="18" charset="0"/>
              </a:rPr>
              <a:t>:</a:t>
            </a:r>
            <a:endParaRPr lang="lv-LV" u="sng" dirty="0">
              <a:latin typeface="Times New Roman" pitchFamily="18" charset="0"/>
              <a:cs typeface="Times New Roman" pitchFamily="18" charset="0"/>
            </a:endParaRPr>
          </a:p>
          <a:p>
            <a:pPr lvl="0">
              <a:defRPr/>
            </a:pPr>
            <a:r>
              <a:rPr lang="lv-LV" dirty="0">
                <a:latin typeface="Times New Roman" pitchFamily="18" charset="0"/>
                <a:cs typeface="Times New Roman" pitchFamily="18" charset="0"/>
              </a:rPr>
              <a:t>veicināt novada ekonomisko izaugsmi un uzņēmumu konkurētspējas paaugstināšanos;</a:t>
            </a:r>
          </a:p>
          <a:p>
            <a:pPr lvl="0">
              <a:defRPr/>
            </a:pPr>
            <a:r>
              <a:rPr lang="lv-LV" dirty="0">
                <a:latin typeface="Times New Roman" pitchFamily="18" charset="0"/>
                <a:cs typeface="Times New Roman" pitchFamily="18" charset="0"/>
              </a:rPr>
              <a:t>attīstīt novada cilvēkresursu potenciālu;</a:t>
            </a:r>
          </a:p>
          <a:p>
            <a:pPr lvl="0">
              <a:defRPr/>
            </a:pPr>
            <a:r>
              <a:rPr lang="lv-LV" dirty="0">
                <a:latin typeface="Times New Roman" pitchFamily="18" charset="0"/>
                <a:cs typeface="Times New Roman" pitchFamily="18" charset="0"/>
              </a:rPr>
              <a:t>veicināt vidi saudzējošas augstas dzīves kvalitātes ieviešanu</a:t>
            </a:r>
            <a:r>
              <a:rPr lang="lv-LV" dirty="0" smtClean="0">
                <a:latin typeface="Times New Roman" pitchFamily="18" charset="0"/>
                <a:cs typeface="Times New Roman" pitchFamily="18" charset="0"/>
              </a:rPr>
              <a:t>.</a:t>
            </a:r>
          </a:p>
          <a:p>
            <a:pPr lvl="0">
              <a:defRPr/>
            </a:pPr>
            <a:endParaRPr lang="lv-LV" dirty="0">
              <a:latin typeface="Times New Roman" pitchFamily="18" charset="0"/>
              <a:cs typeface="Times New Roman" pitchFamily="18" charset="0"/>
            </a:endParaRPr>
          </a:p>
          <a:p>
            <a:endParaRPr lang="lv-LV" dirty="0"/>
          </a:p>
        </p:txBody>
      </p:sp>
      <p:sp>
        <p:nvSpPr>
          <p:cNvPr id="4" name="Minus 3"/>
          <p:cNvSpPr/>
          <p:nvPr/>
        </p:nvSpPr>
        <p:spPr>
          <a:xfrm>
            <a:off x="395536" y="6117367"/>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500991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cap="small" dirty="0" smtClean="0">
                <a:latin typeface="Times New Roman" pitchFamily="18" charset="0"/>
                <a:cs typeface="Times New Roman" pitchFamily="18" charset="0"/>
              </a:rPr>
              <a:t>Ilgtermiņa attīstības prioritātes</a:t>
            </a:r>
            <a:endParaRPr lang="lv-LV" dirty="0"/>
          </a:p>
        </p:txBody>
      </p:sp>
      <p:sp>
        <p:nvSpPr>
          <p:cNvPr id="3" name="Content Placeholder 2"/>
          <p:cNvSpPr>
            <a:spLocks noGrp="1"/>
          </p:cNvSpPr>
          <p:nvPr>
            <p:ph sz="half" idx="1"/>
          </p:nvPr>
        </p:nvSpPr>
        <p:spPr>
          <a:xfrm>
            <a:off x="457200" y="1628800"/>
            <a:ext cx="3826768" cy="4497363"/>
          </a:xfrm>
        </p:spPr>
        <p:txBody>
          <a:bodyPr>
            <a:noAutofit/>
          </a:bodyPr>
          <a:lstStyle/>
          <a:p>
            <a:pPr marL="0" lvl="0" indent="0" algn="ctr">
              <a:buNone/>
              <a:defRPr/>
            </a:pPr>
            <a:r>
              <a:rPr lang="lv-LV" sz="2000" b="1" u="sng" dirty="0" smtClean="0">
                <a:latin typeface="Times New Roman" pitchFamily="18" charset="0"/>
                <a:cs typeface="Times New Roman" pitchFamily="18" charset="0"/>
              </a:rPr>
              <a:t>Pašreizējā redakcija</a:t>
            </a:r>
          </a:p>
          <a:p>
            <a:pPr lvl="0">
              <a:defRPr/>
            </a:pPr>
            <a:r>
              <a:rPr lang="lv-LV" sz="2000" b="1" dirty="0">
                <a:solidFill>
                  <a:schemeClr val="accent4">
                    <a:lumMod val="75000"/>
                  </a:schemeClr>
                </a:solidFill>
                <a:latin typeface="Times New Roman" pitchFamily="18" charset="0"/>
                <a:cs typeface="Times New Roman" pitchFamily="18" charset="0"/>
              </a:rPr>
              <a:t>e</a:t>
            </a:r>
            <a:r>
              <a:rPr lang="lv-LV" sz="2000" b="1" dirty="0" smtClean="0">
                <a:solidFill>
                  <a:schemeClr val="accent4">
                    <a:lumMod val="75000"/>
                  </a:schemeClr>
                </a:solidFill>
                <a:latin typeface="Times New Roman" pitchFamily="18" charset="0"/>
                <a:cs typeface="Times New Roman" pitchFamily="18" charset="0"/>
              </a:rPr>
              <a:t>fektīva </a:t>
            </a:r>
            <a:r>
              <a:rPr lang="lv-LV" sz="2000" b="1" dirty="0">
                <a:solidFill>
                  <a:schemeClr val="accent4">
                    <a:lumMod val="75000"/>
                  </a:schemeClr>
                </a:solidFill>
                <a:latin typeface="Times New Roman" pitchFamily="18" charset="0"/>
                <a:cs typeface="Times New Roman" pitchFamily="18" charset="0"/>
              </a:rPr>
              <a:t>un moderna pārvalde</a:t>
            </a:r>
            <a:r>
              <a:rPr lang="lv-LV" sz="2000" dirty="0">
                <a:solidFill>
                  <a:schemeClr val="accent4">
                    <a:lumMod val="75000"/>
                  </a:schemeClr>
                </a:solidFill>
                <a:latin typeface="Times New Roman" pitchFamily="18" charset="0"/>
                <a:cs typeface="Times New Roman" pitchFamily="18" charset="0"/>
              </a:rPr>
              <a:t>;</a:t>
            </a:r>
          </a:p>
          <a:p>
            <a:pPr lvl="0">
              <a:defRPr/>
            </a:pPr>
            <a:r>
              <a:rPr lang="lv-LV" sz="2000" dirty="0">
                <a:latin typeface="Times New Roman" pitchFamily="18" charset="0"/>
                <a:cs typeface="Times New Roman" pitchFamily="18" charset="0"/>
              </a:rPr>
              <a:t>daudzveidīga un inovatīva ekonomika;</a:t>
            </a:r>
          </a:p>
          <a:p>
            <a:pPr lvl="0">
              <a:defRPr/>
            </a:pPr>
            <a:r>
              <a:rPr lang="lv-LV" sz="2000" dirty="0">
                <a:latin typeface="Times New Roman" pitchFamily="18" charset="0"/>
                <a:cs typeface="Times New Roman" pitchFamily="18" charset="0"/>
              </a:rPr>
              <a:t>vidi saudzējoša infrastruktūra;</a:t>
            </a:r>
          </a:p>
          <a:p>
            <a:pPr lvl="0">
              <a:defRPr/>
            </a:pPr>
            <a:r>
              <a:rPr lang="lv-LV" sz="2000" dirty="0">
                <a:latin typeface="Times New Roman" pitchFamily="18" charset="0"/>
                <a:cs typeface="Times New Roman" pitchFamily="18" charset="0"/>
              </a:rPr>
              <a:t>konkurētspējīga izglītība un sports;</a:t>
            </a:r>
          </a:p>
          <a:p>
            <a:pPr lvl="0">
              <a:defRPr/>
            </a:pPr>
            <a:r>
              <a:rPr lang="lv-LV" sz="2000" dirty="0">
                <a:latin typeface="Times New Roman" pitchFamily="18" charset="0"/>
                <a:cs typeface="Times New Roman" pitchFamily="18" charset="0"/>
              </a:rPr>
              <a:t>kvalitatīva un pieejama kultūrvide;</a:t>
            </a:r>
          </a:p>
          <a:p>
            <a:pPr lvl="0">
              <a:defRPr/>
            </a:pPr>
            <a:r>
              <a:rPr lang="lv-LV" sz="2000" b="1" dirty="0">
                <a:solidFill>
                  <a:schemeClr val="accent1">
                    <a:lumMod val="75000"/>
                  </a:schemeClr>
                </a:solidFill>
                <a:latin typeface="Times New Roman" pitchFamily="18" charset="0"/>
                <a:cs typeface="Times New Roman" pitchFamily="18" charset="0"/>
              </a:rPr>
              <a:t>veselīga un sociāli atbalstīta sabiedrība;</a:t>
            </a:r>
          </a:p>
          <a:p>
            <a:pPr lvl="0">
              <a:defRPr/>
            </a:pPr>
            <a:r>
              <a:rPr lang="lv-LV" sz="2000" dirty="0">
                <a:latin typeface="Times New Roman" pitchFamily="18" charset="0"/>
                <a:cs typeface="Times New Roman" pitchFamily="18" charset="0"/>
              </a:rPr>
              <a:t>atbildīga dabas apsaimniekošana</a:t>
            </a:r>
            <a:r>
              <a:rPr lang="lv-LV" sz="2000" dirty="0" smtClean="0">
                <a:latin typeface="Times New Roman" pitchFamily="18" charset="0"/>
                <a:cs typeface="Times New Roman" pitchFamily="18" charset="0"/>
              </a:rPr>
              <a:t>.</a:t>
            </a:r>
          </a:p>
          <a:p>
            <a:pPr lvl="0">
              <a:defRPr/>
            </a:pPr>
            <a:endParaRPr lang="lv-LV" sz="2000" dirty="0">
              <a:latin typeface="Times New Roman" pitchFamily="18" charset="0"/>
              <a:cs typeface="Times New Roman" pitchFamily="18" charset="0"/>
            </a:endParaRPr>
          </a:p>
          <a:p>
            <a:pPr marL="0" indent="0">
              <a:buNone/>
            </a:pPr>
            <a:endParaRPr lang="lv-LV" sz="2000" dirty="0"/>
          </a:p>
        </p:txBody>
      </p:sp>
      <p:sp>
        <p:nvSpPr>
          <p:cNvPr id="4" name="Content Placeholder 3"/>
          <p:cNvSpPr>
            <a:spLocks noGrp="1"/>
          </p:cNvSpPr>
          <p:nvPr>
            <p:ph sz="half" idx="2"/>
          </p:nvPr>
        </p:nvSpPr>
        <p:spPr/>
        <p:txBody>
          <a:bodyPr>
            <a:normAutofit/>
          </a:bodyPr>
          <a:lstStyle/>
          <a:p>
            <a:pPr marL="0" indent="0" algn="ctr">
              <a:buNone/>
            </a:pPr>
            <a:r>
              <a:rPr lang="lv-LV" sz="2000" b="1" u="sng" dirty="0" smtClean="0">
                <a:latin typeface="Times New Roman" panose="02020603050405020304" pitchFamily="18" charset="0"/>
                <a:cs typeface="Times New Roman" panose="02020603050405020304" pitchFamily="18" charset="0"/>
              </a:rPr>
              <a:t>Pēc IAS apstiprināšanas</a:t>
            </a:r>
          </a:p>
          <a:p>
            <a:r>
              <a:rPr lang="lv-LV" sz="2000" b="1" dirty="0">
                <a:solidFill>
                  <a:schemeClr val="accent1">
                    <a:lumMod val="75000"/>
                  </a:schemeClr>
                </a:solidFill>
                <a:latin typeface="Times New Roman" panose="02020603050405020304" pitchFamily="18" charset="0"/>
                <a:cs typeface="Times New Roman" panose="02020603050405020304" pitchFamily="18" charset="0"/>
              </a:rPr>
              <a:t>v</a:t>
            </a:r>
            <a:r>
              <a:rPr lang="lv-LV" sz="2000" b="1" dirty="0" smtClean="0">
                <a:solidFill>
                  <a:schemeClr val="accent1">
                    <a:lumMod val="75000"/>
                  </a:schemeClr>
                </a:solidFill>
                <a:latin typeface="Times New Roman" panose="02020603050405020304" pitchFamily="18" charset="0"/>
                <a:cs typeface="Times New Roman" panose="02020603050405020304" pitchFamily="18" charset="0"/>
              </a:rPr>
              <a:t>eselīga </a:t>
            </a:r>
            <a:r>
              <a:rPr lang="lv-LV" sz="2000" b="1" dirty="0">
                <a:solidFill>
                  <a:schemeClr val="accent1">
                    <a:lumMod val="75000"/>
                  </a:schemeClr>
                </a:solidFill>
                <a:latin typeface="Times New Roman" panose="02020603050405020304" pitchFamily="18" charset="0"/>
                <a:cs typeface="Times New Roman" panose="02020603050405020304" pitchFamily="18" charset="0"/>
              </a:rPr>
              <a:t>un sociāli atbalstīta </a:t>
            </a:r>
            <a:r>
              <a:rPr lang="lv-LV" sz="2000" b="1" dirty="0" smtClean="0">
                <a:solidFill>
                  <a:schemeClr val="accent1">
                    <a:lumMod val="75000"/>
                  </a:schemeClr>
                </a:solidFill>
                <a:latin typeface="Times New Roman" panose="02020603050405020304" pitchFamily="18" charset="0"/>
                <a:cs typeface="Times New Roman" panose="02020603050405020304" pitchFamily="18" charset="0"/>
              </a:rPr>
              <a:t>sabiedrība</a:t>
            </a:r>
          </a:p>
          <a:p>
            <a:r>
              <a:rPr lang="lv-LV" sz="2000" dirty="0">
                <a:latin typeface="Times New Roman" panose="02020603050405020304" pitchFamily="18" charset="0"/>
                <a:cs typeface="Times New Roman" panose="02020603050405020304" pitchFamily="18" charset="0"/>
              </a:rPr>
              <a:t>d</a:t>
            </a:r>
            <a:r>
              <a:rPr lang="lv-LV" sz="2000" dirty="0" smtClean="0">
                <a:latin typeface="Times New Roman" panose="02020603050405020304" pitchFamily="18" charset="0"/>
                <a:cs typeface="Times New Roman" panose="02020603050405020304" pitchFamily="18" charset="0"/>
              </a:rPr>
              <a:t>audzveidīga </a:t>
            </a:r>
            <a:r>
              <a:rPr lang="lv-LV" sz="2000" dirty="0">
                <a:latin typeface="Times New Roman" panose="02020603050405020304" pitchFamily="18" charset="0"/>
                <a:cs typeface="Times New Roman" panose="02020603050405020304" pitchFamily="18" charset="0"/>
              </a:rPr>
              <a:t>un inovatīva </a:t>
            </a:r>
            <a:r>
              <a:rPr lang="lv-LV" sz="2000" dirty="0" smtClean="0">
                <a:latin typeface="Times New Roman" panose="02020603050405020304" pitchFamily="18" charset="0"/>
                <a:cs typeface="Times New Roman" panose="02020603050405020304" pitchFamily="18" charset="0"/>
              </a:rPr>
              <a:t>ekonomika</a:t>
            </a:r>
          </a:p>
          <a:p>
            <a:r>
              <a:rPr lang="lv-LV" sz="2000" dirty="0">
                <a:latin typeface="Times New Roman" panose="02020603050405020304" pitchFamily="18" charset="0"/>
                <a:cs typeface="Times New Roman" panose="02020603050405020304" pitchFamily="18" charset="0"/>
              </a:rPr>
              <a:t>v</a:t>
            </a:r>
            <a:r>
              <a:rPr lang="lv-LV" sz="2000" dirty="0" smtClean="0">
                <a:latin typeface="Times New Roman" panose="02020603050405020304" pitchFamily="18" charset="0"/>
                <a:cs typeface="Times New Roman" panose="02020603050405020304" pitchFamily="18" charset="0"/>
              </a:rPr>
              <a:t>idi </a:t>
            </a:r>
            <a:r>
              <a:rPr lang="lv-LV" sz="2000" dirty="0">
                <a:latin typeface="Times New Roman" panose="02020603050405020304" pitchFamily="18" charset="0"/>
                <a:cs typeface="Times New Roman" panose="02020603050405020304" pitchFamily="18" charset="0"/>
              </a:rPr>
              <a:t>saudzējoša </a:t>
            </a:r>
            <a:r>
              <a:rPr lang="lv-LV" sz="2000" dirty="0" smtClean="0">
                <a:latin typeface="Times New Roman" panose="02020603050405020304" pitchFamily="18" charset="0"/>
                <a:cs typeface="Times New Roman" panose="02020603050405020304" pitchFamily="18" charset="0"/>
              </a:rPr>
              <a:t>infrastruktūra</a:t>
            </a:r>
          </a:p>
          <a:p>
            <a:r>
              <a:rPr lang="lv-LV" sz="2000" dirty="0">
                <a:latin typeface="Times New Roman" panose="02020603050405020304" pitchFamily="18" charset="0"/>
                <a:cs typeface="Times New Roman" panose="02020603050405020304" pitchFamily="18" charset="0"/>
              </a:rPr>
              <a:t>k</a:t>
            </a:r>
            <a:r>
              <a:rPr lang="lv-LV" sz="2000" dirty="0" smtClean="0">
                <a:latin typeface="Times New Roman" panose="02020603050405020304" pitchFamily="18" charset="0"/>
                <a:cs typeface="Times New Roman" panose="02020603050405020304" pitchFamily="18" charset="0"/>
              </a:rPr>
              <a:t>onkurētspējīga </a:t>
            </a:r>
            <a:r>
              <a:rPr lang="lv-LV" sz="2000" dirty="0">
                <a:latin typeface="Times New Roman" panose="02020603050405020304" pitchFamily="18" charset="0"/>
                <a:cs typeface="Times New Roman" panose="02020603050405020304" pitchFamily="18" charset="0"/>
              </a:rPr>
              <a:t>izglītība un </a:t>
            </a:r>
            <a:r>
              <a:rPr lang="lv-LV" sz="2000" dirty="0" smtClean="0">
                <a:latin typeface="Times New Roman" panose="02020603050405020304" pitchFamily="18" charset="0"/>
                <a:cs typeface="Times New Roman" panose="02020603050405020304" pitchFamily="18" charset="0"/>
              </a:rPr>
              <a:t>sports</a:t>
            </a:r>
          </a:p>
          <a:p>
            <a:r>
              <a:rPr lang="lv-LV" sz="2000" dirty="0">
                <a:latin typeface="Times New Roman" panose="02020603050405020304" pitchFamily="18" charset="0"/>
                <a:cs typeface="Times New Roman" panose="02020603050405020304" pitchFamily="18" charset="0"/>
              </a:rPr>
              <a:t>k</a:t>
            </a:r>
            <a:r>
              <a:rPr lang="lv-LV" sz="2000" dirty="0" smtClean="0">
                <a:latin typeface="Times New Roman" panose="02020603050405020304" pitchFamily="18" charset="0"/>
                <a:cs typeface="Times New Roman" panose="02020603050405020304" pitchFamily="18" charset="0"/>
              </a:rPr>
              <a:t>valitatīva </a:t>
            </a:r>
            <a:r>
              <a:rPr lang="lv-LV" sz="2000" dirty="0">
                <a:latin typeface="Times New Roman" panose="02020603050405020304" pitchFamily="18" charset="0"/>
                <a:cs typeface="Times New Roman" panose="02020603050405020304" pitchFamily="18" charset="0"/>
              </a:rPr>
              <a:t>un pieejama </a:t>
            </a:r>
            <a:r>
              <a:rPr lang="lv-LV" sz="2000" dirty="0" smtClean="0">
                <a:latin typeface="Times New Roman" panose="02020603050405020304" pitchFamily="18" charset="0"/>
                <a:cs typeface="Times New Roman" panose="02020603050405020304" pitchFamily="18" charset="0"/>
              </a:rPr>
              <a:t>kultūrvide</a:t>
            </a:r>
          </a:p>
          <a:p>
            <a:r>
              <a:rPr lang="lv-LV" sz="2000" dirty="0">
                <a:latin typeface="Times New Roman" panose="02020603050405020304" pitchFamily="18" charset="0"/>
                <a:cs typeface="Times New Roman" panose="02020603050405020304" pitchFamily="18" charset="0"/>
              </a:rPr>
              <a:t>a</a:t>
            </a:r>
            <a:r>
              <a:rPr lang="lv-LV" sz="2000" dirty="0" smtClean="0">
                <a:latin typeface="Times New Roman" panose="02020603050405020304" pitchFamily="18" charset="0"/>
                <a:cs typeface="Times New Roman" panose="02020603050405020304" pitchFamily="18" charset="0"/>
              </a:rPr>
              <a:t>tbildīga </a:t>
            </a:r>
            <a:r>
              <a:rPr lang="lv-LV" sz="2000" dirty="0">
                <a:latin typeface="Times New Roman" panose="02020603050405020304" pitchFamily="18" charset="0"/>
                <a:cs typeface="Times New Roman" panose="02020603050405020304" pitchFamily="18" charset="0"/>
              </a:rPr>
              <a:t>dabas </a:t>
            </a:r>
            <a:r>
              <a:rPr lang="lv-LV" sz="2000" dirty="0" smtClean="0">
                <a:latin typeface="Times New Roman" panose="02020603050405020304" pitchFamily="18" charset="0"/>
                <a:cs typeface="Times New Roman" panose="02020603050405020304" pitchFamily="18" charset="0"/>
              </a:rPr>
              <a:t>apsaimniekošana</a:t>
            </a:r>
          </a:p>
          <a:p>
            <a:r>
              <a:rPr lang="lv-LV" sz="2000" b="1" dirty="0">
                <a:solidFill>
                  <a:schemeClr val="accent4">
                    <a:lumMod val="75000"/>
                  </a:schemeClr>
                </a:solidFill>
                <a:latin typeface="Times New Roman" panose="02020603050405020304" pitchFamily="18" charset="0"/>
                <a:cs typeface="Times New Roman" panose="02020603050405020304" pitchFamily="18" charset="0"/>
              </a:rPr>
              <a:t>l</a:t>
            </a:r>
            <a:r>
              <a:rPr lang="lv-LV" sz="2000" b="1" dirty="0" smtClean="0">
                <a:solidFill>
                  <a:schemeClr val="accent4">
                    <a:lumMod val="75000"/>
                  </a:schemeClr>
                </a:solidFill>
                <a:latin typeface="Times New Roman" panose="02020603050405020304" pitchFamily="18" charset="0"/>
                <a:cs typeface="Times New Roman" panose="02020603050405020304" pitchFamily="18" charset="0"/>
              </a:rPr>
              <a:t>aba </a:t>
            </a:r>
            <a:r>
              <a:rPr lang="lv-LV" sz="2000" b="1" dirty="0">
                <a:solidFill>
                  <a:schemeClr val="accent4">
                    <a:lumMod val="75000"/>
                  </a:schemeClr>
                </a:solidFill>
                <a:latin typeface="Times New Roman" panose="02020603050405020304" pitchFamily="18" charset="0"/>
                <a:cs typeface="Times New Roman" panose="02020603050405020304" pitchFamily="18" charset="0"/>
              </a:rPr>
              <a:t>teritorijas pārvaldība</a:t>
            </a:r>
            <a:endParaRPr lang="lv-LV" sz="2000" b="1" dirty="0" smtClean="0">
              <a:solidFill>
                <a:schemeClr val="accent4">
                  <a:lumMod val="75000"/>
                </a:schemeClr>
              </a:solidFill>
              <a:latin typeface="Times New Roman" panose="02020603050405020304" pitchFamily="18" charset="0"/>
              <a:cs typeface="Times New Roman" panose="02020603050405020304" pitchFamily="18" charset="0"/>
            </a:endParaRPr>
          </a:p>
          <a:p>
            <a:pPr marL="0" indent="0">
              <a:buNone/>
            </a:pPr>
            <a:endParaRPr lang="lv-LV" dirty="0"/>
          </a:p>
        </p:txBody>
      </p:sp>
      <p:sp>
        <p:nvSpPr>
          <p:cNvPr id="5" name="Minus 4"/>
          <p:cNvSpPr/>
          <p:nvPr/>
        </p:nvSpPr>
        <p:spPr>
          <a:xfrm>
            <a:off x="336915" y="6385725"/>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306290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cap="small" dirty="0" smtClean="0">
                <a:latin typeface="Times New Roman" pitchFamily="18" charset="0"/>
                <a:cs typeface="Times New Roman" pitchFamily="18" charset="0"/>
              </a:rPr>
              <a:t>Ogres novada attīstības izvērtējuma pamatrādītāji</a:t>
            </a:r>
            <a:endParaRPr lang="lv-LV" sz="3200" b="1" cap="small"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defRPr/>
            </a:pPr>
            <a:endParaRPr lang="lv-LV" b="1" dirty="0" smtClean="0">
              <a:latin typeface="Times New Roman" pitchFamily="18" charset="0"/>
              <a:cs typeface="Times New Roman" pitchFamily="18" charset="0"/>
            </a:endParaRPr>
          </a:p>
          <a:p>
            <a:pPr marL="0" indent="0">
              <a:buNone/>
            </a:pPr>
            <a:endParaRPr lang="lv-LV" dirty="0"/>
          </a:p>
        </p:txBody>
      </p:sp>
      <p:graphicFrame>
        <p:nvGraphicFramePr>
          <p:cNvPr id="17" name="Table 16"/>
          <p:cNvGraphicFramePr>
            <a:graphicFrameLocks noGrp="1"/>
          </p:cNvGraphicFramePr>
          <p:nvPr>
            <p:extLst>
              <p:ext uri="{D42A27DB-BD31-4B8C-83A1-F6EECF244321}">
                <p14:modId xmlns:p14="http://schemas.microsoft.com/office/powerpoint/2010/main" val="1553544427"/>
              </p:ext>
            </p:extLst>
          </p:nvPr>
        </p:nvGraphicFramePr>
        <p:xfrm>
          <a:off x="395537" y="1340770"/>
          <a:ext cx="8352927" cy="5121247"/>
        </p:xfrm>
        <a:graphic>
          <a:graphicData uri="http://schemas.openxmlformats.org/drawingml/2006/table">
            <a:tbl>
              <a:tblPr>
                <a:tableStyleId>{5C22544A-7EE6-4342-B048-85BDC9FD1C3A}</a:tableStyleId>
              </a:tblPr>
              <a:tblGrid>
                <a:gridCol w="344612"/>
                <a:gridCol w="1958023"/>
                <a:gridCol w="939853"/>
                <a:gridCol w="1080828"/>
                <a:gridCol w="1080828"/>
                <a:gridCol w="924187"/>
                <a:gridCol w="881111"/>
                <a:gridCol w="1143485"/>
              </a:tblGrid>
              <a:tr h="869133">
                <a:tc>
                  <a:txBody>
                    <a:bodyPr/>
                    <a:lstStyle/>
                    <a:p>
                      <a:pPr algn="ctr" fontAlgn="ctr"/>
                      <a:r>
                        <a:rPr lang="lv-LV" sz="1400" u="none" strike="noStrike" dirty="0" err="1">
                          <a:effectLst/>
                          <a:latin typeface="Times New Roman" panose="02020603050405020304" pitchFamily="18" charset="0"/>
                          <a:cs typeface="Times New Roman" panose="02020603050405020304" pitchFamily="18" charset="0"/>
                        </a:rPr>
                        <a:t>Nr</a:t>
                      </a:r>
                      <a:r>
                        <a:rPr lang="lv-LV" sz="1400" u="none" strike="noStrike" dirty="0">
                          <a:effectLst/>
                          <a:latin typeface="Times New Roman" panose="02020603050405020304" pitchFamily="18" charset="0"/>
                          <a:cs typeface="Times New Roman" panose="02020603050405020304" pitchFamily="18" charset="0"/>
                        </a:rPr>
                        <a:t>.</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Rādītājs</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2010.gadā</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2012. gadā</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Tendence pret iepriekšējo gadu</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Vēlamā attīstības tendence 2017.gadā</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Informācijas avots</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r>
              <a:tr h="830071">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Teritorijas attīstības gada indeksa rangs (rēķinot ik gadu pēc iepriekšējā gada datiem)</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18. vieta (starp 109 novadiem)</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19.vieta</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20. vieta</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Valsts reģionālās attīstības aģentūra</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r>
              <a:tr h="624994">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Iedzīvotāju skaits</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38 944</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38741</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38354</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Pilsonības un migrācijas lietu pārvalde</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r>
              <a:tr h="624994">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Demogrāfiskā slodze</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509.0</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517.2</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531.4</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Centrālā statistikas pārvalde</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r>
              <a:tr h="624994">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Bezdarba līmenis, %</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11.1</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6.0</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6.0</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 </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lv-LV" sz="1400" u="none" strike="noStrike" dirty="0" err="1">
                          <a:effectLst/>
                          <a:latin typeface="Times New Roman" panose="02020603050405020304" pitchFamily="18" charset="0"/>
                          <a:cs typeface="Times New Roman" panose="02020603050405020304" pitchFamily="18" charset="0"/>
                        </a:rPr>
                        <a:t>Nodarbinā</a:t>
                      </a:r>
                      <a:r>
                        <a:rPr lang="lv-LV" sz="1400" u="none" strike="noStrike" dirty="0">
                          <a:effectLst/>
                          <a:latin typeface="Times New Roman" panose="02020603050405020304" pitchFamily="18" charset="0"/>
                          <a:cs typeface="Times New Roman" panose="02020603050405020304" pitchFamily="18" charset="0"/>
                        </a:rPr>
                        <a:t> </a:t>
                      </a:r>
                      <a:r>
                        <a:rPr lang="lv-LV" sz="1400" u="none" strike="noStrike" dirty="0" err="1" smtClean="0">
                          <a:effectLst/>
                          <a:latin typeface="Times New Roman" panose="02020603050405020304" pitchFamily="18" charset="0"/>
                          <a:cs typeface="Times New Roman" panose="02020603050405020304" pitchFamily="18" charset="0"/>
                        </a:rPr>
                        <a:t>tības</a:t>
                      </a:r>
                      <a:r>
                        <a:rPr lang="lv-LV" sz="1400" u="none" strike="noStrike" dirty="0" smtClean="0">
                          <a:effectLst/>
                          <a:latin typeface="Times New Roman" panose="02020603050405020304" pitchFamily="18" charset="0"/>
                          <a:cs typeface="Times New Roman" panose="02020603050405020304" pitchFamily="18" charset="0"/>
                        </a:rPr>
                        <a:t> </a:t>
                      </a:r>
                      <a:r>
                        <a:rPr lang="lv-LV" sz="1400" u="none" strike="noStrike" dirty="0">
                          <a:effectLst/>
                          <a:latin typeface="Times New Roman" panose="02020603050405020304" pitchFamily="18" charset="0"/>
                          <a:cs typeface="Times New Roman" panose="02020603050405020304" pitchFamily="18" charset="0"/>
                        </a:rPr>
                        <a:t>valsts aģentūra</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r>
              <a:tr h="624994">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5</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Iedzīvotāju ienākuma nodokļa ieņēmumi uz 1 iedzīvotāju, LVL</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284 (2009.gada dati)</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314.0</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326</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t"/>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lv-LV" sz="1400" u="none" strike="noStrike" dirty="0">
                          <a:effectLst/>
                          <a:latin typeface="Times New Roman" panose="02020603050405020304" pitchFamily="18" charset="0"/>
                          <a:cs typeface="Times New Roman" panose="02020603050405020304" pitchFamily="18" charset="0"/>
                        </a:rPr>
                        <a:t>Ogres novada pašvaldības dati</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r>
              <a:tr h="830071">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6</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Iedzīvotāju apmierinātība ar dzīvi novadā</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Nav datu</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Nav datu</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Nav datu</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Nav datu</a:t>
                      </a:r>
                      <a:endParaRPr lang="lv-LV" sz="14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fontAlgn="b"/>
                      <a:r>
                        <a:rPr lang="lv-LV" sz="1400" u="none" strike="noStrike" dirty="0">
                          <a:effectLst/>
                          <a:latin typeface="Times New Roman" panose="02020603050405020304" pitchFamily="18" charset="0"/>
                          <a:cs typeface="Times New Roman" panose="02020603050405020304" pitchFamily="18" charset="0"/>
                        </a:rPr>
                        <a:t> </a:t>
                      </a:r>
                      <a:endParaRPr lang="lv-LV" sz="1400" b="0" i="0" u="none" strike="noStrike" dirty="0">
                        <a:effectLst/>
                        <a:latin typeface="Times New Roman" panose="02020603050405020304" pitchFamily="18" charset="0"/>
                        <a:cs typeface="Times New Roman" panose="02020603050405020304" pitchFamily="18" charset="0"/>
                      </a:endParaRPr>
                    </a:p>
                  </a:txBody>
                  <a:tcPr marL="0" marR="0" marT="0" marB="0"/>
                </a:tc>
                <a:tc>
                  <a:txBody>
                    <a:bodyPr/>
                    <a:lstStyle/>
                    <a:p>
                      <a:pPr algn="ctr" fontAlgn="t"/>
                      <a:r>
                        <a:rPr lang="pt-BR" sz="1400" u="none" strike="noStrike" dirty="0" err="1">
                          <a:effectLst/>
                          <a:latin typeface="Times New Roman" panose="02020603050405020304" pitchFamily="18" charset="0"/>
                          <a:cs typeface="Times New Roman" panose="02020603050405020304" pitchFamily="18" charset="0"/>
                        </a:rPr>
                        <a:t>Ogres</a:t>
                      </a:r>
                      <a:r>
                        <a:rPr lang="pt-BR" sz="1400" u="none" strike="noStrike" dirty="0">
                          <a:effectLst/>
                          <a:latin typeface="Times New Roman" panose="02020603050405020304" pitchFamily="18" charset="0"/>
                          <a:cs typeface="Times New Roman" panose="02020603050405020304" pitchFamily="18" charset="0"/>
                        </a:rPr>
                        <a:t> novada </a:t>
                      </a:r>
                      <a:r>
                        <a:rPr lang="pt-BR" sz="1400" u="none" strike="noStrike" dirty="0" err="1">
                          <a:effectLst/>
                          <a:latin typeface="Times New Roman" panose="02020603050405020304" pitchFamily="18" charset="0"/>
                          <a:cs typeface="Times New Roman" panose="02020603050405020304" pitchFamily="18" charset="0"/>
                        </a:rPr>
                        <a:t>pašvaldības</a:t>
                      </a:r>
                      <a:r>
                        <a:rPr lang="pt-BR" sz="1400" u="none" strike="noStrike" dirty="0">
                          <a:effectLst/>
                          <a:latin typeface="Times New Roman" panose="02020603050405020304" pitchFamily="18" charset="0"/>
                          <a:cs typeface="Times New Roman" panose="02020603050405020304" pitchFamily="18" charset="0"/>
                        </a:rPr>
                        <a:t> </a:t>
                      </a:r>
                      <a:r>
                        <a:rPr lang="pt-BR" sz="1400" u="none" strike="noStrike" dirty="0" err="1">
                          <a:effectLst/>
                          <a:latin typeface="Times New Roman" panose="02020603050405020304" pitchFamily="18" charset="0"/>
                          <a:cs typeface="Times New Roman" panose="02020603050405020304" pitchFamily="18" charset="0"/>
                        </a:rPr>
                        <a:t>organizēta</a:t>
                      </a:r>
                      <a:r>
                        <a:rPr lang="pt-BR" sz="1400" u="none" strike="noStrike" dirty="0">
                          <a:effectLst/>
                          <a:latin typeface="Times New Roman" panose="02020603050405020304" pitchFamily="18" charset="0"/>
                          <a:cs typeface="Times New Roman" panose="02020603050405020304" pitchFamily="18" charset="0"/>
                        </a:rPr>
                        <a:t> </a:t>
                      </a:r>
                      <a:r>
                        <a:rPr lang="pt-BR" sz="1400" u="none" strike="noStrike" dirty="0" err="1">
                          <a:effectLst/>
                          <a:latin typeface="Times New Roman" panose="02020603050405020304" pitchFamily="18" charset="0"/>
                          <a:cs typeface="Times New Roman" panose="02020603050405020304" pitchFamily="18" charset="0"/>
                        </a:rPr>
                        <a:t>aptauja</a:t>
                      </a:r>
                      <a:endParaRPr lang="pt-BR" sz="1400" b="0" i="0" u="none" strike="noStrike" dirty="0">
                        <a:effectLst/>
                        <a:latin typeface="Times New Roman" panose="02020603050405020304" pitchFamily="18" charset="0"/>
                        <a:cs typeface="Times New Roman" panose="02020603050405020304" pitchFamily="18" charset="0"/>
                      </a:endParaRPr>
                    </a:p>
                  </a:txBody>
                  <a:tcPr marL="0" marR="0" marT="0" marB="0"/>
                </a:tc>
              </a:tr>
            </a:tbl>
          </a:graphicData>
        </a:graphic>
      </p:graphicFrame>
      <p:sp>
        <p:nvSpPr>
          <p:cNvPr id="18" name="Line 1"/>
          <p:cNvSpPr>
            <a:spLocks noChangeShapeType="1"/>
          </p:cNvSpPr>
          <p:nvPr/>
        </p:nvSpPr>
        <p:spPr bwMode="auto">
          <a:xfrm>
            <a:off x="6795520" y="2571750"/>
            <a:ext cx="638175" cy="152400"/>
          </a:xfrm>
          <a:prstGeom prst="line">
            <a:avLst/>
          </a:prstGeom>
          <a:noFill/>
          <a:ln w="15875">
            <a:solidFill>
              <a:srgbClr val="99CCFF"/>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19" name="Line 2"/>
          <p:cNvSpPr>
            <a:spLocks noChangeShapeType="1"/>
          </p:cNvSpPr>
          <p:nvPr/>
        </p:nvSpPr>
        <p:spPr bwMode="auto">
          <a:xfrm flipV="1">
            <a:off x="6833619" y="3314700"/>
            <a:ext cx="561975" cy="171450"/>
          </a:xfrm>
          <a:prstGeom prst="line">
            <a:avLst/>
          </a:prstGeom>
          <a:noFill/>
          <a:ln w="1587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0" name="Line 3"/>
          <p:cNvSpPr>
            <a:spLocks noChangeShapeType="1"/>
          </p:cNvSpPr>
          <p:nvPr/>
        </p:nvSpPr>
        <p:spPr bwMode="auto">
          <a:xfrm>
            <a:off x="6857431" y="4038600"/>
            <a:ext cx="613113" cy="133350"/>
          </a:xfrm>
          <a:prstGeom prst="line">
            <a:avLst/>
          </a:prstGeom>
          <a:noFill/>
          <a:ln w="15875">
            <a:solidFill>
              <a:srgbClr val="99CCFF"/>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1" name="Line 5"/>
          <p:cNvSpPr>
            <a:spLocks noChangeShapeType="1"/>
          </p:cNvSpPr>
          <p:nvPr/>
        </p:nvSpPr>
        <p:spPr bwMode="auto">
          <a:xfrm flipV="1">
            <a:off x="6902672" y="5216979"/>
            <a:ext cx="590550" cy="171450"/>
          </a:xfrm>
          <a:prstGeom prst="line">
            <a:avLst/>
          </a:prstGeom>
          <a:noFill/>
          <a:ln w="1587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2" name="Line 6"/>
          <p:cNvSpPr>
            <a:spLocks noChangeShapeType="1"/>
          </p:cNvSpPr>
          <p:nvPr/>
        </p:nvSpPr>
        <p:spPr bwMode="auto">
          <a:xfrm flipV="1">
            <a:off x="6880900" y="5851071"/>
            <a:ext cx="600075" cy="266700"/>
          </a:xfrm>
          <a:prstGeom prst="line">
            <a:avLst/>
          </a:prstGeom>
          <a:noFill/>
          <a:ln w="1587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3" name="Line 2"/>
          <p:cNvSpPr>
            <a:spLocks noChangeShapeType="1"/>
          </p:cNvSpPr>
          <p:nvPr/>
        </p:nvSpPr>
        <p:spPr bwMode="auto">
          <a:xfrm>
            <a:off x="6841895" y="4591729"/>
            <a:ext cx="628650" cy="200025"/>
          </a:xfrm>
          <a:prstGeom prst="line">
            <a:avLst/>
          </a:prstGeom>
          <a:noFill/>
          <a:ln w="1587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4" name="Line 1"/>
          <p:cNvSpPr>
            <a:spLocks noChangeShapeType="1"/>
          </p:cNvSpPr>
          <p:nvPr/>
        </p:nvSpPr>
        <p:spPr bwMode="auto">
          <a:xfrm>
            <a:off x="5892799" y="3248025"/>
            <a:ext cx="638175" cy="152400"/>
          </a:xfrm>
          <a:prstGeom prst="line">
            <a:avLst/>
          </a:prstGeom>
          <a:noFill/>
          <a:ln w="15875">
            <a:solidFill>
              <a:srgbClr val="99CCFF"/>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5" name="Line 1"/>
          <p:cNvSpPr>
            <a:spLocks noChangeShapeType="1"/>
          </p:cNvSpPr>
          <p:nvPr/>
        </p:nvSpPr>
        <p:spPr bwMode="auto">
          <a:xfrm>
            <a:off x="5920318" y="2571750"/>
            <a:ext cx="638175" cy="152400"/>
          </a:xfrm>
          <a:prstGeom prst="line">
            <a:avLst/>
          </a:prstGeom>
          <a:noFill/>
          <a:ln w="15875">
            <a:solidFill>
              <a:srgbClr val="99CCFF"/>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6" name="Line 1"/>
          <p:cNvSpPr>
            <a:spLocks noChangeShapeType="1"/>
          </p:cNvSpPr>
          <p:nvPr/>
        </p:nvSpPr>
        <p:spPr bwMode="auto">
          <a:xfrm>
            <a:off x="5892798" y="3962400"/>
            <a:ext cx="638175" cy="152400"/>
          </a:xfrm>
          <a:prstGeom prst="line">
            <a:avLst/>
          </a:prstGeom>
          <a:noFill/>
          <a:ln w="15875">
            <a:solidFill>
              <a:srgbClr val="99CCFF"/>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27" name="Line 5"/>
          <p:cNvSpPr>
            <a:spLocks noChangeShapeType="1"/>
          </p:cNvSpPr>
          <p:nvPr/>
        </p:nvSpPr>
        <p:spPr bwMode="auto">
          <a:xfrm flipV="1">
            <a:off x="5931182" y="5216979"/>
            <a:ext cx="590550" cy="171450"/>
          </a:xfrm>
          <a:prstGeom prst="line">
            <a:avLst/>
          </a:prstGeom>
          <a:noFill/>
          <a:ln w="1587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lv-LV"/>
          </a:p>
        </p:txBody>
      </p:sp>
    </p:spTree>
    <p:extLst>
      <p:ext uri="{BB962C8B-B14F-4D97-AF65-F5344CB8AC3E}">
        <p14:creationId xmlns:p14="http://schemas.microsoft.com/office/powerpoint/2010/main" val="2341428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cap="small" dirty="0" smtClean="0">
                <a:latin typeface="Times New Roman" pitchFamily="18" charset="0"/>
                <a:cs typeface="Times New Roman" pitchFamily="18" charset="0"/>
              </a:rPr>
              <a:t>1. Ilgtermiņa prioritāte – </a:t>
            </a:r>
            <a:br>
              <a:rPr lang="lv-LV" sz="3200" b="1" cap="small" dirty="0" smtClean="0">
                <a:latin typeface="Times New Roman" pitchFamily="18" charset="0"/>
                <a:cs typeface="Times New Roman" pitchFamily="18" charset="0"/>
              </a:rPr>
            </a:br>
            <a:r>
              <a:rPr lang="lv-LV" sz="3200" b="1" cap="small" dirty="0" smtClean="0">
                <a:latin typeface="Times New Roman" pitchFamily="18" charset="0"/>
                <a:cs typeface="Times New Roman" pitchFamily="18" charset="0"/>
              </a:rPr>
              <a:t>Efektīva un moderna pārvalde</a:t>
            </a:r>
            <a:endParaRPr lang="lv-LV" sz="3200" b="1" cap="small"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defRPr/>
            </a:pPr>
            <a:r>
              <a:rPr lang="lv-LV" sz="3800" dirty="0" smtClean="0">
                <a:latin typeface="Times New Roman" pitchFamily="18" charset="0"/>
                <a:cs typeface="Times New Roman" pitchFamily="18" charset="0"/>
              </a:rPr>
              <a:t>	</a:t>
            </a:r>
            <a:endParaRPr lang="lv-LV" dirty="0"/>
          </a:p>
        </p:txBody>
      </p:sp>
      <p:graphicFrame>
        <p:nvGraphicFramePr>
          <p:cNvPr id="4" name="Table 3"/>
          <p:cNvGraphicFramePr>
            <a:graphicFrameLocks noGrp="1"/>
          </p:cNvGraphicFramePr>
          <p:nvPr>
            <p:extLst>
              <p:ext uri="{D42A27DB-BD31-4B8C-83A1-F6EECF244321}">
                <p14:modId xmlns:p14="http://schemas.microsoft.com/office/powerpoint/2010/main" val="936710124"/>
              </p:ext>
            </p:extLst>
          </p:nvPr>
        </p:nvGraphicFramePr>
        <p:xfrm>
          <a:off x="323528" y="1286338"/>
          <a:ext cx="8640960" cy="5204799"/>
        </p:xfrm>
        <a:graphic>
          <a:graphicData uri="http://schemas.openxmlformats.org/drawingml/2006/table">
            <a:tbl>
              <a:tblPr>
                <a:tableStyleId>{5C22544A-7EE6-4342-B048-85BDC9FD1C3A}</a:tableStyleId>
              </a:tblPr>
              <a:tblGrid>
                <a:gridCol w="2474175"/>
                <a:gridCol w="1027797"/>
                <a:gridCol w="1077529"/>
                <a:gridCol w="845446"/>
                <a:gridCol w="1027797"/>
                <a:gridCol w="1392500"/>
                <a:gridCol w="795716"/>
              </a:tblGrid>
              <a:tr h="182301">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1. ilgtermiņa prioritāte - Efektīva un moderna pārvalde</a:t>
                      </a:r>
                      <a:endParaRPr lang="lv-LV" sz="1600" b="1" i="0" u="none" strike="noStrike" dirty="0">
                        <a:effectLst/>
                        <a:latin typeface="Times New Roman" panose="02020603050405020304" pitchFamily="18" charset="0"/>
                        <a:cs typeface="Times New Roman" panose="02020603050405020304" pitchFamily="18" charset="0"/>
                      </a:endParaRPr>
                    </a:p>
                  </a:txBody>
                  <a:tcPr marL="9351" marR="9351" marT="9351"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182301">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1. vidēja termiņa prioritāte - Optimāla pārvalde</a:t>
                      </a:r>
                      <a:endParaRPr lang="lv-LV" sz="1600" b="1" i="0" u="none" strike="noStrike" dirty="0">
                        <a:effectLst/>
                        <a:latin typeface="Times New Roman" panose="02020603050405020304" pitchFamily="18" charset="0"/>
                        <a:cs typeface="Times New Roman" panose="02020603050405020304" pitchFamily="18" charset="0"/>
                      </a:endParaRPr>
                    </a:p>
                  </a:txBody>
                  <a:tcPr marL="9351" marR="9351" marT="9351"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537498">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Rādītājs</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2010.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b"/>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b"/>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716665">
                <a:tc>
                  <a:txBody>
                    <a:bodyPr/>
                    <a:lstStyle/>
                    <a:p>
                      <a:pPr algn="l" fontAlgn="ctr"/>
                      <a:r>
                        <a:rPr lang="lv-LV" sz="1600" u="none" strike="noStrike" dirty="0" smtClean="0">
                          <a:effectLst/>
                          <a:latin typeface="Times New Roman" panose="02020603050405020304" pitchFamily="18" charset="0"/>
                          <a:cs typeface="Times New Roman" panose="02020603050405020304" pitchFamily="18" charset="0"/>
                        </a:rPr>
                        <a:t>1. Finanšu </a:t>
                      </a:r>
                      <a:r>
                        <a:rPr lang="lv-LV" sz="1600" u="none" strike="noStrike" dirty="0">
                          <a:effectLst/>
                          <a:latin typeface="Times New Roman" panose="02020603050405020304" pitchFamily="18" charset="0"/>
                          <a:cs typeface="Times New Roman" panose="02020603050405020304" pitchFamily="18" charset="0"/>
                        </a:rPr>
                        <a:t>līdzekļu izlietojums vispārējiem valdības dienestiem, % no pamatbudžeta</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8</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7.1</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5.2</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&lt; 8</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novada pašvaldība. </a:t>
                      </a:r>
                      <a:endParaRPr lang="lv-LV" sz="1600" u="none" strike="noStrike" dirty="0" smtClean="0">
                        <a:effectLst/>
                        <a:latin typeface="Times New Roman" panose="02020603050405020304" pitchFamily="18" charset="0"/>
                        <a:cs typeface="Times New Roman" panose="02020603050405020304" pitchFamily="18" charset="0"/>
                      </a:endParaRPr>
                    </a:p>
                    <a:p>
                      <a:pPr algn="l" fontAlgn="ctr"/>
                      <a:r>
                        <a:rPr lang="lv-LV" sz="1200" u="none" strike="noStrike" dirty="0" smtClean="0">
                          <a:effectLst/>
                          <a:latin typeface="Times New Roman" panose="02020603050405020304" pitchFamily="18" charset="0"/>
                          <a:cs typeface="Times New Roman" panose="02020603050405020304" pitchFamily="18" charset="0"/>
                        </a:rPr>
                        <a:t>Bez </a:t>
                      </a:r>
                      <a:r>
                        <a:rPr lang="lv-LV" sz="1200" u="none" strike="noStrike" dirty="0">
                          <a:effectLst/>
                          <a:latin typeface="Times New Roman" panose="02020603050405020304" pitchFamily="18" charset="0"/>
                          <a:cs typeface="Times New Roman" panose="02020603050405020304" pitchFamily="18" charset="0"/>
                        </a:rPr>
                        <a:t>kredītsaistībām un transfertiem</a:t>
                      </a:r>
                      <a:r>
                        <a:rPr lang="lv-LV" sz="1600" u="none" strike="noStrike" dirty="0">
                          <a:effectLst/>
                          <a:latin typeface="Times New Roman" panose="02020603050405020304" pitchFamily="18" charset="0"/>
                          <a:cs typeface="Times New Roman" panose="02020603050405020304" pitchFamily="18" charset="0"/>
                        </a:rPr>
                        <a:t>.</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358333">
                <a:tc>
                  <a:txBody>
                    <a:bodyPr/>
                    <a:lstStyle/>
                    <a:p>
                      <a:pPr algn="l" fontAlgn="ctr"/>
                      <a:r>
                        <a:rPr lang="lv-LV" sz="1600" u="none" strike="noStrike" dirty="0" smtClean="0">
                          <a:effectLst/>
                          <a:latin typeface="Times New Roman" panose="02020603050405020304" pitchFamily="18" charset="0"/>
                          <a:cs typeface="Times New Roman" panose="02020603050405020304" pitchFamily="18" charset="0"/>
                        </a:rPr>
                        <a:t>2. Administratīvo </a:t>
                      </a:r>
                      <a:r>
                        <a:rPr lang="lv-LV" sz="1600" u="none" strike="noStrike" dirty="0">
                          <a:effectLst/>
                          <a:latin typeface="Times New Roman" panose="02020603050405020304" pitchFamily="18" charset="0"/>
                          <a:cs typeface="Times New Roman" panose="02020603050405020304" pitchFamily="18" charset="0"/>
                        </a:rPr>
                        <a:t>pārkāpumu skaits</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1170</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1394</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1425</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1100</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Ogres novada pašvaldība</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182301">
                <a:tc gridSpan="6">
                  <a:txBody>
                    <a:bodyPr/>
                    <a:lstStyle/>
                    <a:p>
                      <a:pPr algn="ctr" fontAlgn="t"/>
                      <a:r>
                        <a:rPr lang="pt-BR" sz="1600" b="1" u="none" strike="noStrike" dirty="0">
                          <a:effectLst/>
                          <a:latin typeface="Times New Roman" panose="02020603050405020304" pitchFamily="18" charset="0"/>
                          <a:cs typeface="Times New Roman" panose="02020603050405020304" pitchFamily="18" charset="0"/>
                        </a:rPr>
                        <a:t>2. </a:t>
                      </a:r>
                      <a:r>
                        <a:rPr lang="pt-BR" sz="1600" b="1" u="none" strike="noStrike" dirty="0" err="1">
                          <a:effectLst/>
                          <a:latin typeface="Times New Roman" panose="02020603050405020304" pitchFamily="18" charset="0"/>
                          <a:cs typeface="Times New Roman" panose="02020603050405020304" pitchFamily="18" charset="0"/>
                        </a:rPr>
                        <a:t>vidēja</a:t>
                      </a:r>
                      <a:r>
                        <a:rPr lang="pt-BR" sz="1600" b="1" u="none" strike="noStrike" dirty="0">
                          <a:effectLst/>
                          <a:latin typeface="Times New Roman" panose="02020603050405020304" pitchFamily="18" charset="0"/>
                          <a:cs typeface="Times New Roman" panose="02020603050405020304" pitchFamily="18" charset="0"/>
                        </a:rPr>
                        <a:t> </a:t>
                      </a:r>
                      <a:r>
                        <a:rPr lang="pt-BR" sz="1600" b="1" u="none" strike="noStrike" dirty="0" err="1">
                          <a:effectLst/>
                          <a:latin typeface="Times New Roman" panose="02020603050405020304" pitchFamily="18" charset="0"/>
                          <a:cs typeface="Times New Roman" panose="02020603050405020304" pitchFamily="18" charset="0"/>
                        </a:rPr>
                        <a:t>termiņa</a:t>
                      </a:r>
                      <a:r>
                        <a:rPr lang="pt-BR" sz="1600" b="1" u="none" strike="noStrike" dirty="0">
                          <a:effectLst/>
                          <a:latin typeface="Times New Roman" panose="02020603050405020304" pitchFamily="18" charset="0"/>
                          <a:cs typeface="Times New Roman" panose="02020603050405020304" pitchFamily="18" charset="0"/>
                        </a:rPr>
                        <a:t> </a:t>
                      </a:r>
                      <a:r>
                        <a:rPr lang="pt-BR" sz="1600" b="1" u="none" strike="noStrike" dirty="0" err="1">
                          <a:effectLst/>
                          <a:latin typeface="Times New Roman" panose="02020603050405020304" pitchFamily="18" charset="0"/>
                          <a:cs typeface="Times New Roman" panose="02020603050405020304" pitchFamily="18" charset="0"/>
                        </a:rPr>
                        <a:t>prioritāte</a:t>
                      </a:r>
                      <a:r>
                        <a:rPr lang="pt-BR" sz="1600" b="1" u="none" strike="noStrike" dirty="0">
                          <a:effectLst/>
                          <a:latin typeface="Times New Roman" panose="02020603050405020304" pitchFamily="18" charset="0"/>
                          <a:cs typeface="Times New Roman" panose="02020603050405020304" pitchFamily="18" charset="0"/>
                        </a:rPr>
                        <a:t> – E - </a:t>
                      </a:r>
                      <a:r>
                        <a:rPr lang="pt-BR" sz="1600" b="1" u="none" strike="noStrike" dirty="0" err="1">
                          <a:effectLst/>
                          <a:latin typeface="Times New Roman" panose="02020603050405020304" pitchFamily="18" charset="0"/>
                          <a:cs typeface="Times New Roman" panose="02020603050405020304" pitchFamily="18" charset="0"/>
                        </a:rPr>
                        <a:t>pārvalde</a:t>
                      </a:r>
                      <a:endParaRPr lang="pt-BR" sz="1600" b="1" i="0" u="none" strike="noStrike" dirty="0">
                        <a:effectLst/>
                        <a:latin typeface="Times New Roman" panose="02020603050405020304" pitchFamily="18" charset="0"/>
                        <a:cs typeface="Times New Roman" panose="02020603050405020304" pitchFamily="18" charset="0"/>
                      </a:endParaRPr>
                    </a:p>
                  </a:txBody>
                  <a:tcPr marL="9351" marR="9351" marT="9351"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537498">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2010.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b"/>
                      <a:r>
                        <a:rPr lang="lv-LV" sz="1600" u="none" strike="noStrike">
                          <a:effectLst/>
                          <a:latin typeface="Times New Roman" panose="02020603050405020304" pitchFamily="18" charset="0"/>
                          <a:cs typeface="Times New Roman" panose="02020603050405020304" pitchFamily="18" charset="0"/>
                        </a:rPr>
                        <a:t>Attīstības tendence 2017. gadā</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b"/>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358333">
                <a:tc>
                  <a:txBody>
                    <a:bodyPr/>
                    <a:lstStyle/>
                    <a:p>
                      <a:pPr algn="l" fontAlgn="ctr"/>
                      <a:r>
                        <a:rPr lang="lv-LV" sz="1600" u="none" strike="noStrike" dirty="0" smtClean="0">
                          <a:effectLst/>
                          <a:latin typeface="Times New Roman" panose="02020603050405020304" pitchFamily="18" charset="0"/>
                          <a:cs typeface="Times New Roman" panose="02020603050405020304" pitchFamily="18" charset="0"/>
                        </a:rPr>
                        <a:t>1. Pašvaldības </a:t>
                      </a:r>
                      <a:r>
                        <a:rPr lang="lv-LV" sz="1600" u="none" strike="noStrike" dirty="0">
                          <a:effectLst/>
                          <a:latin typeface="Times New Roman" panose="02020603050405020304" pitchFamily="18" charset="0"/>
                          <a:cs typeface="Times New Roman" panose="02020603050405020304" pitchFamily="18" charset="0"/>
                        </a:rPr>
                        <a:t>administrācijas piedāvāto e- pakalpojumu skaits</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4</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31</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44</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solidFill>
                            <a:srgbClr val="FF0000"/>
                          </a:solidFill>
                          <a:effectLst/>
                          <a:latin typeface="Times New Roman" panose="02020603050405020304" pitchFamily="18" charset="0"/>
                          <a:cs typeface="Times New Roman" panose="02020603050405020304" pitchFamily="18" charset="0"/>
                        </a:rPr>
                        <a:t>14</a:t>
                      </a:r>
                      <a:endParaRPr lang="lv-LV"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novada pašvaldība</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r h="358333">
                <a:tc>
                  <a:txBody>
                    <a:bodyPr/>
                    <a:lstStyle/>
                    <a:p>
                      <a:pPr algn="l" fontAlgn="ctr"/>
                      <a:r>
                        <a:rPr lang="lv-LV" sz="1600" u="none" strike="noStrike" dirty="0" smtClean="0">
                          <a:effectLst/>
                          <a:latin typeface="Times New Roman" panose="02020603050405020304" pitchFamily="18" charset="0"/>
                          <a:cs typeface="Times New Roman" panose="02020603050405020304" pitchFamily="18" charset="0"/>
                        </a:rPr>
                        <a:t>2. Iedzīvotāju</a:t>
                      </a:r>
                      <a:r>
                        <a:rPr lang="lv-LV" sz="1600" u="none" strike="noStrike" dirty="0">
                          <a:effectLst/>
                          <a:latin typeface="Times New Roman" panose="02020603050405020304" pitchFamily="18" charset="0"/>
                          <a:cs typeface="Times New Roman" panose="02020603050405020304" pitchFamily="18" charset="0"/>
                        </a:rPr>
                        <a:t>, kas izmantojuši e – pakalpojumus, skaits</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1895</a:t>
                      </a:r>
                      <a:endParaRPr lang="lv-LV" sz="1600" b="0" i="0" u="none" strike="noStrike">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3597</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3498</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6000</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novada pašvaldība</a:t>
                      </a:r>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ctr"/>
                </a:tc>
                <a:tc>
                  <a:txBody>
                    <a:bodyPr/>
                    <a:lstStyle/>
                    <a:p>
                      <a:pPr algn="l" fontAlgn="b"/>
                      <a:endParaRPr lang="lv-LV" sz="1600" b="0" i="0" u="none" strike="noStrike" dirty="0">
                        <a:effectLst/>
                        <a:latin typeface="Times New Roman" panose="02020603050405020304" pitchFamily="18" charset="0"/>
                        <a:cs typeface="Times New Roman" panose="02020603050405020304" pitchFamily="18" charset="0"/>
                      </a:endParaRPr>
                    </a:p>
                  </a:txBody>
                  <a:tcPr marL="9351" marR="9351" marT="9351" marB="0" anchor="b"/>
                </a:tc>
              </a:tr>
            </a:tbl>
          </a:graphicData>
        </a:graphic>
      </p:graphicFrame>
    </p:spTree>
    <p:extLst>
      <p:ext uri="{BB962C8B-B14F-4D97-AF65-F5344CB8AC3E}">
        <p14:creationId xmlns:p14="http://schemas.microsoft.com/office/powerpoint/2010/main" val="11416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92896"/>
            <a:ext cx="8424936" cy="3384376"/>
          </a:xfrm>
        </p:spPr>
        <p:txBody>
          <a:bodyPr>
            <a:normAutofit fontScale="90000"/>
          </a:bodyPr>
          <a:lstStyle/>
          <a:p>
            <a:pPr algn="l"/>
            <a:r>
              <a:rPr lang="lv-LV" sz="2200" b="1" dirty="0" smtClean="0">
                <a:latin typeface="Times New Roman" pitchFamily="18" charset="0"/>
                <a:cs typeface="Times New Roman" pitchFamily="18" charset="0"/>
              </a:rPr>
              <a:t>Aktivitāšu īstenošana:</a:t>
            </a:r>
            <a:br>
              <a:rPr lang="lv-LV" sz="2200" b="1" dirty="0" smtClean="0">
                <a:latin typeface="Times New Roman" pitchFamily="18" charset="0"/>
                <a:cs typeface="Times New Roman" pitchFamily="18" charset="0"/>
              </a:rPr>
            </a:br>
            <a:r>
              <a:rPr lang="lv-LV" sz="2200" b="1" dirty="0" smtClean="0">
                <a:latin typeface="Times New Roman" pitchFamily="18" charset="0"/>
                <a:cs typeface="Times New Roman" pitchFamily="18" charset="0"/>
              </a:rPr>
              <a:t/>
            </a:r>
            <a:br>
              <a:rPr lang="lv-LV" sz="2200" b="1" dirty="0" smtClean="0">
                <a:latin typeface="Times New Roman" pitchFamily="18" charset="0"/>
                <a:cs typeface="Times New Roman" pitchFamily="18" charset="0"/>
              </a:rPr>
            </a:br>
            <a:r>
              <a:rPr lang="lv-LV" sz="2200" b="1" dirty="0" smtClean="0">
                <a:latin typeface="Times New Roman" pitchFamily="18" charset="0"/>
                <a:cs typeface="Times New Roman" pitchFamily="18" charset="0"/>
              </a:rPr>
              <a:t>* </a:t>
            </a:r>
            <a:r>
              <a:rPr lang="lv-LV" sz="1800" dirty="0" smtClean="0">
                <a:latin typeface="Times New Roman" panose="02020603050405020304" pitchFamily="18" charset="0"/>
                <a:cs typeface="Times New Roman" panose="02020603050405020304" pitchFamily="18" charset="0"/>
              </a:rPr>
              <a:t>2012</a:t>
            </a:r>
            <a:r>
              <a:rPr lang="lv-LV" sz="1800" dirty="0">
                <a:latin typeface="Times New Roman" panose="02020603050405020304" pitchFamily="18" charset="0"/>
                <a:cs typeface="Times New Roman" panose="02020603050405020304" pitchFamily="18" charset="0"/>
              </a:rPr>
              <a:t>. gadā ir veikts Ogres novada pašvaldības iestāžu 22 auditējamo sistēmu (procesu) risku novērtējums un veikts viens iekšējais audits „Par Mazozolu pagasta pārvaldes saimnieciski finansiālās darbības atbilstību normatīvo aktu prasībām</a:t>
            </a:r>
            <a:r>
              <a:rPr lang="lv-LV" sz="1800" dirty="0" smtClean="0">
                <a:latin typeface="Times New Roman" panose="02020603050405020304" pitchFamily="18" charset="0"/>
                <a:cs typeface="Times New Roman" panose="02020603050405020304" pitchFamily="18" charset="0"/>
              </a:rPr>
              <a:t>”</a:t>
            </a:r>
            <a:br>
              <a:rPr lang="lv-LV" sz="1800" dirty="0" smtClean="0">
                <a:latin typeface="Times New Roman" panose="02020603050405020304" pitchFamily="18" charset="0"/>
                <a:cs typeface="Times New Roman" panose="02020603050405020304" pitchFamily="18" charset="0"/>
              </a:rPr>
            </a:br>
            <a:r>
              <a:rPr lang="lv-LV" sz="1800" dirty="0" smtClean="0">
                <a:latin typeface="Times New Roman" panose="02020603050405020304" pitchFamily="18" charset="0"/>
                <a:cs typeface="Times New Roman" panose="02020603050405020304" pitchFamily="18" charset="0"/>
              </a:rPr>
              <a:t>* 24 </a:t>
            </a:r>
            <a:r>
              <a:rPr lang="lv-LV" sz="1800" dirty="0">
                <a:latin typeface="Times New Roman" panose="02020603050405020304" pitchFamily="18" charset="0"/>
                <a:cs typeface="Times New Roman" panose="02020603050405020304" pitchFamily="18" charset="0"/>
              </a:rPr>
              <a:t>pašvaldības administrācijas darbinieki apmeklēja 33 mācību kursus kvalifikācijas paaugstināšanai savā specialitātē</a:t>
            </a:r>
            <a:r>
              <a:rPr lang="lv-LV" sz="1800" dirty="0" smtClean="0">
                <a:latin typeface="Times New Roman" panose="02020603050405020304" pitchFamily="18" charset="0"/>
                <a:cs typeface="Times New Roman" panose="02020603050405020304" pitchFamily="18" charset="0"/>
              </a:rPr>
              <a:t>.</a:t>
            </a:r>
            <a:br>
              <a:rPr lang="lv-LV" sz="1800" dirty="0" smtClean="0">
                <a:latin typeface="Times New Roman" panose="02020603050405020304" pitchFamily="18" charset="0"/>
                <a:cs typeface="Times New Roman" panose="02020603050405020304" pitchFamily="18" charset="0"/>
              </a:rPr>
            </a:br>
            <a:r>
              <a:rPr lang="lv-LV" sz="1800" dirty="0" smtClean="0">
                <a:latin typeface="Times New Roman" panose="02020603050405020304" pitchFamily="18" charset="0"/>
                <a:cs typeface="Times New Roman" panose="02020603050405020304" pitchFamily="18" charset="0"/>
              </a:rPr>
              <a:t>* 2012</a:t>
            </a:r>
            <a:r>
              <a:rPr lang="lv-LV" sz="1800" dirty="0">
                <a:latin typeface="Times New Roman" panose="02020603050405020304" pitchFamily="18" charset="0"/>
                <a:cs typeface="Times New Roman" panose="02020603050405020304" pitchFamily="18" charset="0"/>
              </a:rPr>
              <a:t>. gadā </a:t>
            </a:r>
            <a:r>
              <a:rPr lang="lv-LV" sz="1800" dirty="0" smtClean="0">
                <a:latin typeface="Times New Roman" panose="02020603050405020304" pitchFamily="18" charset="0"/>
                <a:cs typeface="Times New Roman" panose="02020603050405020304" pitchFamily="18" charset="0"/>
              </a:rPr>
              <a:t>pašvaldības policijai iegādātas </a:t>
            </a:r>
            <a:r>
              <a:rPr lang="lv-LV" sz="1800" dirty="0">
                <a:latin typeface="Times New Roman" panose="02020603050405020304" pitchFamily="18" charset="0"/>
                <a:cs typeface="Times New Roman" panose="02020603050405020304" pitchFamily="18" charset="0"/>
              </a:rPr>
              <a:t>2 speciāli aprīkotas automašīnas</a:t>
            </a:r>
            <a:r>
              <a:rPr lang="lv-LV" sz="1800" dirty="0" smtClean="0">
                <a:latin typeface="Times New Roman" panose="02020603050405020304" pitchFamily="18" charset="0"/>
                <a:cs typeface="Times New Roman" panose="02020603050405020304" pitchFamily="18" charset="0"/>
              </a:rPr>
              <a:t>. 4 </a:t>
            </a:r>
            <a:r>
              <a:rPr lang="lv-LV" sz="1800" dirty="0">
                <a:latin typeface="Times New Roman" panose="02020603050405020304" pitchFamily="18" charset="0"/>
                <a:cs typeface="Times New Roman" panose="02020603050405020304" pitchFamily="18" charset="0"/>
              </a:rPr>
              <a:t>dienesta automašīnas tika aprīkotas ar GPRS sistēmu, 2 no tām uzstādīti video reģistratori un  aprīkotas ar portatīvajiem datoriem</a:t>
            </a:r>
            <a:r>
              <a:rPr lang="lv-LV" sz="1800" dirty="0" smtClean="0">
                <a:latin typeface="Times New Roman" panose="02020603050405020304" pitchFamily="18" charset="0"/>
                <a:cs typeface="Times New Roman" panose="02020603050405020304" pitchFamily="18" charset="0"/>
              </a:rPr>
              <a:t>.</a:t>
            </a:r>
            <a:br>
              <a:rPr lang="lv-LV" sz="1800" dirty="0" smtClean="0">
                <a:latin typeface="Times New Roman" panose="02020603050405020304" pitchFamily="18" charset="0"/>
                <a:cs typeface="Times New Roman" panose="02020603050405020304" pitchFamily="18" charset="0"/>
              </a:rPr>
            </a:br>
            <a:r>
              <a:rPr lang="lv-LV" sz="1800" dirty="0" smtClean="0">
                <a:latin typeface="Times New Roman" panose="02020603050405020304" pitchFamily="18" charset="0"/>
                <a:cs typeface="Times New Roman" panose="02020603050405020304" pitchFamily="18" charset="0"/>
              </a:rPr>
              <a:t>* Pašvaldības </a:t>
            </a:r>
            <a:r>
              <a:rPr lang="lv-LV" sz="1800" dirty="0">
                <a:latin typeface="Times New Roman" panose="02020603050405020304" pitchFamily="18" charset="0"/>
                <a:cs typeface="Times New Roman" panose="02020603050405020304" pitchFamily="18" charset="0"/>
              </a:rPr>
              <a:t>mājas lapa ir pieejama angļu valodā. Turpinās informācijas papildināšana.</a:t>
            </a:r>
            <a:r>
              <a:rPr lang="lv-LV" sz="1800" dirty="0" smtClean="0">
                <a:latin typeface="Times New Roman" panose="02020603050405020304" pitchFamily="18" charset="0"/>
                <a:cs typeface="Times New Roman" panose="02020603050405020304" pitchFamily="18" charset="0"/>
              </a:rPr>
              <a:t/>
            </a:r>
            <a:br>
              <a:rPr lang="lv-LV" sz="1800" dirty="0" smtClean="0">
                <a:latin typeface="Times New Roman" panose="02020603050405020304" pitchFamily="18" charset="0"/>
                <a:cs typeface="Times New Roman" panose="02020603050405020304" pitchFamily="18" charset="0"/>
              </a:rPr>
            </a:br>
            <a:r>
              <a:rPr lang="lv-LV" sz="1800" b="1" dirty="0">
                <a:latin typeface="Times New Roman" pitchFamily="18" charset="0"/>
                <a:cs typeface="Times New Roman" pitchFamily="18" charset="0"/>
              </a:rPr>
              <a:t/>
            </a:r>
            <a:br>
              <a:rPr lang="lv-LV" sz="1800" b="1" dirty="0">
                <a:latin typeface="Times New Roman" pitchFamily="18" charset="0"/>
                <a:cs typeface="Times New Roman" pitchFamily="18" charset="0"/>
              </a:rPr>
            </a:br>
            <a:endParaRPr lang="lv-LV" sz="1800" b="1" dirty="0" smtClean="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38208762"/>
              </p:ext>
            </p:extLst>
          </p:nvPr>
        </p:nvGraphicFramePr>
        <p:xfrm>
          <a:off x="395535" y="620688"/>
          <a:ext cx="8424937" cy="1765935"/>
        </p:xfrm>
        <a:graphic>
          <a:graphicData uri="http://schemas.openxmlformats.org/drawingml/2006/table">
            <a:tbl>
              <a:tblPr>
                <a:tableStyleId>{5C22544A-7EE6-4342-B048-85BDC9FD1C3A}</a:tableStyleId>
              </a:tblPr>
              <a:tblGrid>
                <a:gridCol w="2520281"/>
                <a:gridCol w="1152128"/>
                <a:gridCol w="1080120"/>
                <a:gridCol w="1073273"/>
                <a:gridCol w="1103743"/>
                <a:gridCol w="1495392"/>
              </a:tblGrid>
              <a:tr h="161925">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3. vidēja termiņa prioritāte - Sabiedrības līdzdalība pārvaldes procesos</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495300">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Rādītājs     </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2010.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Attīstības tendence 2017.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Avots, piezīmes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495300">
                <a:tc>
                  <a:txBody>
                    <a:bodyPr/>
                    <a:lstStyle/>
                    <a:p>
                      <a:pPr algn="l" fontAlgn="ctr"/>
                      <a:r>
                        <a:rPr lang="lv-LV" sz="1600" u="none" strike="noStrike" dirty="0" smtClean="0">
                          <a:effectLst/>
                          <a:latin typeface="Times New Roman" panose="02020603050405020304" pitchFamily="18" charset="0"/>
                          <a:cs typeface="Times New Roman" panose="02020603050405020304" pitchFamily="18" charset="0"/>
                        </a:rPr>
                        <a:t>1. Iedzīvotāju </a:t>
                      </a:r>
                      <a:r>
                        <a:rPr lang="lv-LV" sz="1600" u="none" strike="noStrike" dirty="0">
                          <a:effectLst/>
                          <a:latin typeface="Times New Roman" panose="02020603050405020304" pitchFamily="18" charset="0"/>
                          <a:cs typeface="Times New Roman" panose="02020603050405020304" pitchFamily="18" charset="0"/>
                        </a:rPr>
                        <a:t>aktivitāte pašvaldības vēlēšanās, %</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b"/>
                      <a:r>
                        <a:rPr lang="lv-LV" sz="1600" u="none" strike="noStrike">
                          <a:effectLst/>
                          <a:latin typeface="Times New Roman" panose="02020603050405020304" pitchFamily="18" charset="0"/>
                          <a:cs typeface="Times New Roman" panose="02020603050405020304" pitchFamily="18" charset="0"/>
                        </a:rPr>
                        <a:t>67,84 (10. Saeimas vēlēšanas)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v-LV" sz="1600" u="none" strike="noStrike">
                          <a:effectLst/>
                          <a:latin typeface="Times New Roman" panose="02020603050405020304" pitchFamily="18" charset="0"/>
                          <a:cs typeface="Times New Roman" panose="02020603050405020304" pitchFamily="18" charset="0"/>
                        </a:rPr>
                        <a:t>62,45 (11. Saeimas vēlēšanas)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v-LV" sz="1800" b="1" u="none" strike="noStrike" dirty="0">
                          <a:solidFill>
                            <a:schemeClr val="accent1">
                              <a:lumMod val="75000"/>
                            </a:schemeClr>
                          </a:solidFill>
                          <a:effectLst/>
                          <a:latin typeface="Times New Roman" panose="02020603050405020304" pitchFamily="18" charset="0"/>
                          <a:cs typeface="Times New Roman" panose="02020603050405020304" pitchFamily="18" charset="0"/>
                        </a:rPr>
                        <a:t>41,28 % </a:t>
                      </a:r>
                      <a:r>
                        <a:rPr lang="lv-LV" sz="1600" u="none" strike="noStrike" dirty="0">
                          <a:effectLst/>
                          <a:latin typeface="Times New Roman" panose="02020603050405020304" pitchFamily="18" charset="0"/>
                          <a:cs typeface="Times New Roman" panose="02020603050405020304" pitchFamily="18" charset="0"/>
                        </a:rPr>
                        <a:t>(pašvaldību vēlēšanas)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ctr"/>
                      <a:r>
                        <a:rPr lang="lv-LV" sz="1600" u="none" strike="noStrike" dirty="0">
                          <a:solidFill>
                            <a:srgbClr val="FF0000"/>
                          </a:solidFill>
                          <a:effectLst/>
                          <a:latin typeface="Times New Roman" panose="02020603050405020304" pitchFamily="18" charset="0"/>
                          <a:cs typeface="Times New Roman" panose="02020603050405020304" pitchFamily="18" charset="0"/>
                        </a:rPr>
                        <a:t>55</a:t>
                      </a:r>
                      <a:endParaRPr lang="lv-LV"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Centrālā vēlēšanu komisija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
        <p:nvSpPr>
          <p:cNvPr id="8" name="Minus 7"/>
          <p:cNvSpPr/>
          <p:nvPr/>
        </p:nvSpPr>
        <p:spPr>
          <a:xfrm>
            <a:off x="395536" y="6255032"/>
            <a:ext cx="8496944" cy="28803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4151585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b="1" dirty="0">
                <a:latin typeface="Times New Roman" pitchFamily="18" charset="0"/>
                <a:cs typeface="Times New Roman" pitchFamily="18" charset="0"/>
              </a:rPr>
              <a:t>2. ilgtermiņa prioritāte - Daudzveidīga un inovatīva ekonomika</a:t>
            </a:r>
          </a:p>
        </p:txBody>
      </p:sp>
      <p:graphicFrame>
        <p:nvGraphicFramePr>
          <p:cNvPr id="4" name="Table 3"/>
          <p:cNvGraphicFramePr>
            <a:graphicFrameLocks noGrp="1"/>
          </p:cNvGraphicFramePr>
          <p:nvPr>
            <p:extLst>
              <p:ext uri="{D42A27DB-BD31-4B8C-83A1-F6EECF244321}">
                <p14:modId xmlns:p14="http://schemas.microsoft.com/office/powerpoint/2010/main" val="741195935"/>
              </p:ext>
            </p:extLst>
          </p:nvPr>
        </p:nvGraphicFramePr>
        <p:xfrm>
          <a:off x="539552" y="1340768"/>
          <a:ext cx="7756077" cy="5092573"/>
        </p:xfrm>
        <a:graphic>
          <a:graphicData uri="http://schemas.openxmlformats.org/drawingml/2006/table">
            <a:tbl>
              <a:tblPr>
                <a:tableStyleId>{5C22544A-7EE6-4342-B048-85BDC9FD1C3A}</a:tableStyleId>
              </a:tblPr>
              <a:tblGrid>
                <a:gridCol w="2446053"/>
                <a:gridCol w="1016115"/>
                <a:gridCol w="1065283"/>
                <a:gridCol w="835838"/>
                <a:gridCol w="1016115"/>
                <a:gridCol w="1376673"/>
              </a:tblGrid>
              <a:tr h="217997">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2. ilgtermiņa prioritāte - Daudzveidīga un inovatīva ekonomika</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217997">
                <a:tc gridSpan="6">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1. vidēja termiņa prioritāte - Uzņēmējdarbību atbalstoša pašvaldība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5399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2010.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Vērtība 2012.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435994">
                <a:tc>
                  <a:txBody>
                    <a:bodyPr/>
                    <a:lstStyle/>
                    <a:p>
                      <a:pPr algn="l" fontAlgn="ctr"/>
                      <a:r>
                        <a:rPr lang="lv-LV" sz="1400" u="none" strike="noStrike" dirty="0" smtClean="0">
                          <a:effectLst/>
                          <a:latin typeface="Times New Roman" panose="02020603050405020304" pitchFamily="18" charset="0"/>
                          <a:cs typeface="Times New Roman" panose="02020603050405020304" pitchFamily="18" charset="0"/>
                        </a:rPr>
                        <a:t>1. Realizēto </a:t>
                      </a:r>
                      <a:r>
                        <a:rPr lang="lv-LV" sz="1400" u="none" strike="noStrike" dirty="0">
                          <a:effectLst/>
                          <a:latin typeface="Times New Roman" panose="02020603050405020304" pitchFamily="18" charset="0"/>
                          <a:cs typeface="Times New Roman" panose="02020603050405020304" pitchFamily="18" charset="0"/>
                        </a:rPr>
                        <a:t>privāto un publisko partnerību projekti, visā periodā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653991">
                <a:tc>
                  <a:txBody>
                    <a:bodyPr/>
                    <a:lstStyle/>
                    <a:p>
                      <a:pPr algn="l" fontAlgn="ctr"/>
                      <a:r>
                        <a:rPr lang="lv-LV" sz="1400" u="none" strike="noStrike" dirty="0" smtClean="0">
                          <a:solidFill>
                            <a:schemeClr val="tx1">
                              <a:lumMod val="95000"/>
                              <a:lumOff val="5000"/>
                            </a:schemeClr>
                          </a:solidFill>
                          <a:effectLst/>
                          <a:latin typeface="Times New Roman" panose="02020603050405020304" pitchFamily="18" charset="0"/>
                          <a:cs typeface="Times New Roman" panose="02020603050405020304" pitchFamily="18" charset="0"/>
                        </a:rPr>
                        <a:t>2. Uzņēmumu skaits, kuriem piešķirtas nodokļu/nodevu atlaides gadā un to kopējais apjoms, LVL</a:t>
                      </a:r>
                      <a:endParaRPr lang="lv-LV" sz="1400" b="0" i="0" u="none" strike="noStrike" dirty="0">
                        <a:solidFill>
                          <a:schemeClr val="tx1">
                            <a:lumMod val="95000"/>
                            <a:lumOff val="5000"/>
                          </a:schemeClr>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10/2828</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4/38933.18</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solidFill>
                            <a:srgbClr val="000000"/>
                          </a:solidFill>
                          <a:effectLst/>
                          <a:latin typeface="Times New Roman" panose="02020603050405020304" pitchFamily="18" charset="0"/>
                          <a:cs typeface="Times New Roman" panose="02020603050405020304" pitchFamily="18" charset="0"/>
                        </a:rPr>
                        <a:t>5/25497</a:t>
                      </a:r>
                      <a:endParaRPr lang="lv-LV"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solidFill>
                            <a:srgbClr val="000000"/>
                          </a:solidFill>
                          <a:effectLst/>
                          <a:latin typeface="Times New Roman" panose="02020603050405020304" pitchFamily="18" charset="0"/>
                          <a:cs typeface="Times New Roman" panose="02020603050405020304" pitchFamily="18" charset="0"/>
                        </a:rPr>
                        <a:t>20/5000</a:t>
                      </a:r>
                      <a:endParaRPr lang="lv-LV"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217997">
                <a:tc gridSpan="6">
                  <a:txBody>
                    <a:bodyPr/>
                    <a:lstStyle/>
                    <a:p>
                      <a:pPr algn="ctr" fontAlgn="t"/>
                      <a:r>
                        <a:rPr lang="lv-LV" sz="1400" b="1" u="none" strike="noStrike" dirty="0">
                          <a:effectLst/>
                          <a:latin typeface="Times New Roman" panose="02020603050405020304" pitchFamily="18" charset="0"/>
                          <a:cs typeface="Times New Roman" panose="02020603050405020304" pitchFamily="18" charset="0"/>
                        </a:rPr>
                        <a:t>2. vidēja termiņa prioritāte - Ekonomisko attīstību veicinoša infrastruktūra</a:t>
                      </a:r>
                      <a:endParaRPr lang="lv-LV" sz="14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65399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Rādītājs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2010.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2011.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Vērtība 2012. gadā</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Attīstības tendence 2017. gadā</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Avots, piezīmes</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923281">
                <a:tc>
                  <a:txBody>
                    <a:bodyPr/>
                    <a:lstStyle/>
                    <a:p>
                      <a:pPr algn="l" fontAlgn="ctr"/>
                      <a:r>
                        <a:rPr lang="lv-LV" sz="1400" u="none" strike="noStrike">
                          <a:effectLst/>
                          <a:latin typeface="Times New Roman" panose="02020603050405020304" pitchFamily="18" charset="0"/>
                          <a:cs typeface="Times New Roman" panose="02020603050405020304" pitchFamily="18" charset="0"/>
                        </a:rPr>
                        <a:t>1. Uzņēmējdarbības attīstībai nozīmīgu rekonstruēto ielu platība Ogres pilsētā un Ogres novada ciemos, m</a:t>
                      </a:r>
                      <a:r>
                        <a:rPr lang="lv-LV" sz="1400" u="none" strike="noStrike" baseline="30000">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145 700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70 783</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200 000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a:effectLst/>
                          <a:latin typeface="Times New Roman" panose="02020603050405020304" pitchFamily="18" charset="0"/>
                          <a:cs typeface="Times New Roman" panose="02020603050405020304" pitchFamily="18" charset="0"/>
                        </a:rPr>
                        <a:t>Ogres novada pašvaldība</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705284">
                <a:tc>
                  <a:txBody>
                    <a:bodyPr/>
                    <a:lstStyle/>
                    <a:p>
                      <a:pPr algn="l" fontAlgn="ctr"/>
                      <a:r>
                        <a:rPr lang="lv-LV" sz="1400" u="none" strike="noStrike">
                          <a:effectLst/>
                          <a:latin typeface="Times New Roman" panose="02020603050405020304" pitchFamily="18" charset="0"/>
                          <a:cs typeface="Times New Roman" panose="02020603050405020304" pitchFamily="18" charset="0"/>
                        </a:rPr>
                        <a:t>2. Uzņēmējdarbības attīstībai nozīmīgu rekonstruēto pašvaldības ceļu platība visā periodā, m</a:t>
                      </a:r>
                      <a:r>
                        <a:rPr lang="lv-LV" sz="1400" u="none" strike="noStrike" baseline="30000">
                          <a:effectLst/>
                          <a:latin typeface="Times New Roman" panose="02020603050405020304" pitchFamily="18" charset="0"/>
                          <a:cs typeface="Times New Roman" panose="02020603050405020304" pitchFamily="18" charset="0"/>
                        </a:rPr>
                        <a:t>2</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213 634</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45 800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a:effectLst/>
                          <a:latin typeface="Times New Roman" panose="02020603050405020304" pitchFamily="18" charset="0"/>
                          <a:cs typeface="Times New Roman" panose="02020603050405020304" pitchFamily="18" charset="0"/>
                        </a:rPr>
                        <a:t>0</a:t>
                      </a:r>
                      <a:endParaRPr lang="lv-LV" sz="14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400" u="none" strike="noStrike" dirty="0">
                          <a:effectLst/>
                          <a:latin typeface="Times New Roman" panose="02020603050405020304" pitchFamily="18" charset="0"/>
                          <a:cs typeface="Times New Roman" panose="02020603050405020304" pitchFamily="18" charset="0"/>
                        </a:rPr>
                        <a:t>300 000</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400" u="none" strike="noStrike" dirty="0">
                          <a:effectLst/>
                          <a:latin typeface="Times New Roman" panose="02020603050405020304" pitchFamily="18" charset="0"/>
                          <a:cs typeface="Times New Roman" panose="02020603050405020304" pitchFamily="18" charset="0"/>
                        </a:rPr>
                        <a:t>Ogres novada pašvaldība</a:t>
                      </a:r>
                      <a:endParaRPr lang="lv-LV"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240253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4184940831"/>
              </p:ext>
            </p:extLst>
          </p:nvPr>
        </p:nvGraphicFramePr>
        <p:xfrm>
          <a:off x="827584" y="334918"/>
          <a:ext cx="7704856" cy="4174202"/>
        </p:xfrm>
        <a:graphic>
          <a:graphicData uri="http://schemas.openxmlformats.org/drawingml/2006/table">
            <a:tbl>
              <a:tblPr>
                <a:tableStyleId>{5C22544A-7EE6-4342-B048-85BDC9FD1C3A}</a:tableStyleId>
              </a:tblPr>
              <a:tblGrid>
                <a:gridCol w="2429899"/>
                <a:gridCol w="1009406"/>
                <a:gridCol w="1058247"/>
                <a:gridCol w="830318"/>
                <a:gridCol w="1009406"/>
                <a:gridCol w="1367580"/>
              </a:tblGrid>
              <a:tr h="301435">
                <a:tc gridSpan="6">
                  <a:txBody>
                    <a:bodyPr/>
                    <a:lstStyle/>
                    <a:p>
                      <a:pPr algn="ctr" fontAlgn="t"/>
                      <a:r>
                        <a:rPr lang="lv-LV" sz="1600" b="1" u="none" strike="noStrike" dirty="0">
                          <a:effectLst/>
                          <a:latin typeface="Times New Roman" panose="02020603050405020304" pitchFamily="18" charset="0"/>
                          <a:cs typeface="Times New Roman" panose="02020603050405020304" pitchFamily="18" charset="0"/>
                        </a:rPr>
                        <a:t>3. vidēja termiņa prioritāte - Atbalsts ražošanas un pakalpojumu attīstībai</a:t>
                      </a:r>
                      <a:endParaRPr lang="lv-LV" sz="1600" b="1" i="0" u="none" strike="noStrike" dirty="0">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778685">
                <a:tc>
                  <a:txBody>
                    <a:bodyPr/>
                    <a:lstStyle/>
                    <a:p>
                      <a:pPr algn="l" fontAlgn="ctr"/>
                      <a:r>
                        <a:rPr lang="lv-LV" sz="1600" u="none" strike="noStrike">
                          <a:effectLst/>
                          <a:latin typeface="Times New Roman" panose="02020603050405020304" pitchFamily="18" charset="0"/>
                          <a:cs typeface="Times New Roman" panose="02020603050405020304" pitchFamily="18" charset="0"/>
                        </a:rPr>
                        <a:t>Rādītājs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Vērtība 2010. gadā</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2011.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Vērtība 2012.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Attīstības tendence 2017. gadā</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Avots, piezīmes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720080">
                <a:tc>
                  <a:txBody>
                    <a:bodyPr/>
                    <a:lstStyle/>
                    <a:p>
                      <a:pPr algn="l" fontAlgn="ctr"/>
                      <a:r>
                        <a:rPr lang="lv-LV" sz="1600" u="none" strike="noStrike">
                          <a:effectLst/>
                          <a:latin typeface="Times New Roman" panose="02020603050405020304" pitchFamily="18" charset="0"/>
                          <a:cs typeface="Times New Roman" panose="02020603050405020304" pitchFamily="18" charset="0"/>
                        </a:rPr>
                        <a:t>1. Strādājošo mēneša vidējā bruto darba samaksa Rīgas plānošanas reģionā, LVL</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423</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437</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510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effectLst/>
                          <a:latin typeface="Times New Roman" panose="02020603050405020304" pitchFamily="18" charset="0"/>
                          <a:cs typeface="Times New Roman" panose="02020603050405020304" pitchFamily="18" charset="0"/>
                        </a:rPr>
                        <a:t>520</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a:effectLst/>
                          <a:latin typeface="Times New Roman" panose="02020603050405020304" pitchFamily="18" charset="0"/>
                          <a:cs typeface="Times New Roman" panose="02020603050405020304" pitchFamily="18" charset="0"/>
                        </a:rPr>
                        <a:t>Centrālā statistiskas pārvalde</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r>
              <a:tr h="627107">
                <a:tc>
                  <a:txBody>
                    <a:bodyPr/>
                    <a:lstStyle/>
                    <a:p>
                      <a:pPr algn="l" fontAlgn="ctr"/>
                      <a:r>
                        <a:rPr lang="lv-LV" sz="1600" u="none" strike="noStrike">
                          <a:effectLst/>
                          <a:latin typeface="Times New Roman" panose="02020603050405020304" pitchFamily="18" charset="0"/>
                          <a:cs typeface="Times New Roman" panose="02020603050405020304" pitchFamily="18" charset="0"/>
                        </a:rPr>
                        <a:t>2. Bezdarbnieku skaits 30. decembrī</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2422</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1864</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1535</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1200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Nodarbinātības valsts aģentūra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648072">
                <a:tc>
                  <a:txBody>
                    <a:bodyPr/>
                    <a:lstStyle/>
                    <a:p>
                      <a:pPr algn="l" fontAlgn="ctr"/>
                      <a:r>
                        <a:rPr lang="lv-LV" sz="1600" u="none" strike="noStrike">
                          <a:effectLst/>
                          <a:latin typeface="Times New Roman" panose="02020603050405020304" pitchFamily="18" charset="0"/>
                          <a:cs typeface="Times New Roman" panose="02020603050405020304" pitchFamily="18" charset="0"/>
                        </a:rPr>
                        <a:t>3. Ekonomiski aktīvo iedzīvotāju skaits</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25 726</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24 402</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solidFill>
                            <a:srgbClr val="FF0000"/>
                          </a:solidFill>
                          <a:effectLst/>
                          <a:latin typeface="Times New Roman" panose="02020603050405020304" pitchFamily="18" charset="0"/>
                          <a:cs typeface="Times New Roman" panose="02020603050405020304" pitchFamily="18" charset="0"/>
                        </a:rPr>
                        <a:t>25 045</a:t>
                      </a:r>
                      <a:endParaRPr lang="lv-LV"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dirty="0">
                          <a:solidFill>
                            <a:srgbClr val="FF0000"/>
                          </a:solidFill>
                          <a:effectLst/>
                          <a:latin typeface="Times New Roman" panose="02020603050405020304" pitchFamily="18" charset="0"/>
                          <a:cs typeface="Times New Roman" panose="02020603050405020304" pitchFamily="18" charset="0"/>
                        </a:rPr>
                        <a:t>25000</a:t>
                      </a:r>
                      <a:endParaRPr lang="lv-LV"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Pilsonības un migrācijas lietu pārvalde</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r h="915139">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4. Ogres un Ikšķiles tūrisma attīstības aģentūras apmeklētāju skaits</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802</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866</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976</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lv-LV" sz="1600" u="none" strike="noStrike">
                          <a:effectLst/>
                          <a:latin typeface="Times New Roman" panose="02020603050405020304" pitchFamily="18" charset="0"/>
                          <a:cs typeface="Times New Roman" panose="02020603050405020304" pitchFamily="18" charset="0"/>
                        </a:rPr>
                        <a:t>1000</a:t>
                      </a:r>
                      <a:endParaRPr lang="lv-LV" sz="1600" b="0" i="0" u="none" strike="noStrike">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l" fontAlgn="ctr"/>
                      <a:r>
                        <a:rPr lang="lv-LV" sz="1600" u="none" strike="noStrike" dirty="0">
                          <a:effectLst/>
                          <a:latin typeface="Times New Roman" panose="02020603050405020304" pitchFamily="18" charset="0"/>
                          <a:cs typeface="Times New Roman" panose="02020603050405020304" pitchFamily="18" charset="0"/>
                        </a:rPr>
                        <a:t>Ogres un Ikšķiles tūrisma attīstības aģentūra</a:t>
                      </a:r>
                      <a:endParaRPr lang="lv-LV" sz="1600" b="0" i="0" u="none" strike="noStrike" dirty="0">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
        <p:nvSpPr>
          <p:cNvPr id="5" name="Title 1"/>
          <p:cNvSpPr>
            <a:spLocks noGrp="1"/>
          </p:cNvSpPr>
          <p:nvPr>
            <p:ph type="title"/>
          </p:nvPr>
        </p:nvSpPr>
        <p:spPr>
          <a:xfrm>
            <a:off x="827584" y="4653136"/>
            <a:ext cx="7643192" cy="2016224"/>
          </a:xfrm>
        </p:spPr>
        <p:txBody>
          <a:bodyPr>
            <a:normAutofit fontScale="90000"/>
          </a:bodyPr>
          <a:lstStyle/>
          <a:p>
            <a:pPr algn="l"/>
            <a:r>
              <a:rPr lang="lv-LV" sz="2000" b="1" dirty="0" smtClean="0">
                <a:latin typeface="Times New Roman" pitchFamily="18" charset="0"/>
                <a:cs typeface="Times New Roman" pitchFamily="18" charset="0"/>
              </a:rPr>
              <a:t>Aktivitāšu īstenošana</a:t>
            </a:r>
            <a:br>
              <a:rPr lang="lv-LV" sz="2000" b="1" dirty="0" smtClean="0">
                <a:latin typeface="Times New Roman" pitchFamily="18" charset="0"/>
                <a:cs typeface="Times New Roman" pitchFamily="18" charset="0"/>
              </a:rPr>
            </a:br>
            <a:r>
              <a:rPr lang="lv-LV" sz="1800" b="1" dirty="0" smtClean="0">
                <a:latin typeface="Times New Roman" panose="02020603050405020304" pitchFamily="18" charset="0"/>
                <a:cs typeface="Times New Roman" pitchFamily="18" charset="0"/>
              </a:rPr>
              <a:t>*</a:t>
            </a:r>
            <a:r>
              <a:rPr lang="lv-LV" sz="1800" dirty="0">
                <a:latin typeface="Times New Roman" panose="02020603050405020304" pitchFamily="18" charset="0"/>
                <a:cs typeface="Times New Roman" panose="02020603050405020304" pitchFamily="18" charset="0"/>
              </a:rPr>
              <a:t>2012.g. 7.decembrī „Ogres prestižā”  tika rīkota Ogres novada uzņēmēju diena. </a:t>
            </a:r>
            <a:r>
              <a:rPr lang="lv-LV" sz="1800" dirty="0">
                <a:solidFill>
                  <a:srgbClr val="FF0000"/>
                </a:solidFill>
                <a:latin typeface="Times New Roman" panose="02020603050405020304" pitchFamily="18" charset="0"/>
                <a:cs typeface="Times New Roman" panose="02020603050405020304" pitchFamily="18" charset="0"/>
              </a:rPr>
              <a:t>Uzņēmumi, kuru pārstāvji ieradās pasākumā, tika iekļauti uzņēmumu datu bāzē, un tiem OBIC sniedz aktuālo informāciju</a:t>
            </a:r>
            <a:r>
              <a:rPr lang="lv-LV" sz="1800" dirty="0" smtClean="0">
                <a:latin typeface="Times New Roman" panose="02020603050405020304" pitchFamily="18" charset="0"/>
                <a:cs typeface="Times New Roman" panose="02020603050405020304" pitchFamily="18" charset="0"/>
              </a:rPr>
              <a:t>.</a:t>
            </a:r>
            <a:br>
              <a:rPr lang="lv-LV" sz="1800" dirty="0" smtClean="0">
                <a:latin typeface="Times New Roman" panose="02020603050405020304" pitchFamily="18" charset="0"/>
                <a:cs typeface="Times New Roman" panose="02020603050405020304" pitchFamily="18" charset="0"/>
              </a:rPr>
            </a:br>
            <a:r>
              <a:rPr lang="lv-LV" sz="1800" dirty="0" smtClean="0">
                <a:latin typeface="Times New Roman" panose="02020603050405020304" pitchFamily="18" charset="0"/>
                <a:cs typeface="Times New Roman" panose="02020603050405020304" pitchFamily="18" charset="0"/>
              </a:rPr>
              <a:t>* Atkritumu </a:t>
            </a:r>
            <a:r>
              <a:rPr lang="lv-LV" sz="1800" dirty="0">
                <a:latin typeface="Times New Roman" panose="02020603050405020304" pitchFamily="18" charset="0"/>
                <a:cs typeface="Times New Roman" panose="02020603050405020304" pitchFamily="18" charset="0"/>
              </a:rPr>
              <a:t>apsaimniekošanas jomā ir izstrādāti finanšu un ekonomiskie aprēķini (saīsinājumā - FEA) un koncesijas procedūras dokumenti kopā ar blakus esošajām pašvaldībām (Ikšķiles, Ķeguma, Lielvārdes un Baldones novadiem</a:t>
            </a:r>
            <a:r>
              <a:rPr lang="lv-LV" sz="1800" dirty="0" smtClean="0">
                <a:latin typeface="Times New Roman" panose="02020603050405020304" pitchFamily="18" charset="0"/>
                <a:cs typeface="Times New Roman" panose="02020603050405020304" pitchFamily="18" charset="0"/>
              </a:rPr>
              <a:t>), ko </a:t>
            </a:r>
            <a:r>
              <a:rPr lang="lv-LV" sz="1800" dirty="0">
                <a:latin typeface="Times New Roman" panose="02020603050405020304" pitchFamily="18" charset="0"/>
                <a:cs typeface="Times New Roman" panose="02020603050405020304" pitchFamily="18" charset="0"/>
              </a:rPr>
              <a:t>apstiprinājusi </a:t>
            </a:r>
            <a:r>
              <a:rPr lang="lv-LV" sz="1800" dirty="0" smtClean="0">
                <a:latin typeface="Times New Roman" panose="02020603050405020304" pitchFamily="18" charset="0"/>
                <a:cs typeface="Times New Roman" panose="02020603050405020304" pitchFamily="18" charset="0"/>
              </a:rPr>
              <a:t> </a:t>
            </a:r>
            <a:r>
              <a:rPr lang="lv-LV" sz="1800" dirty="0">
                <a:latin typeface="Times New Roman" panose="02020603050405020304" pitchFamily="18" charset="0"/>
                <a:cs typeface="Times New Roman" panose="02020603050405020304" pitchFamily="18" charset="0"/>
              </a:rPr>
              <a:t>Centrālā finanšu un līguma </a:t>
            </a:r>
            <a:r>
              <a:rPr lang="lv-LV" sz="1800" dirty="0" smtClean="0">
                <a:latin typeface="Times New Roman" panose="02020603050405020304" pitchFamily="18" charset="0"/>
                <a:cs typeface="Times New Roman" panose="02020603050405020304" pitchFamily="18" charset="0"/>
              </a:rPr>
              <a:t>aģentūra.</a:t>
            </a:r>
            <a:endParaRPr lang="lv-LV"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2051971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1161</TotalTime>
  <Words>2906</Words>
  <Application>Microsoft Office PowerPoint</Application>
  <PresentationFormat>On-screen Show (4:3)</PresentationFormat>
  <Paragraphs>568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Pārskats par Ogres novada attīstības programmas 2011.-2017. gadam īstenošanu 2012. gadā </vt:lpstr>
      <vt:lpstr> Dokumenta uzbūve </vt:lpstr>
      <vt:lpstr>Devīze un stratēģiskie mērķi</vt:lpstr>
      <vt:lpstr>Ilgtermiņa attīstības prioritātes</vt:lpstr>
      <vt:lpstr>Ogres novada attīstības izvērtējuma pamatrādītāji</vt:lpstr>
      <vt:lpstr>1. Ilgtermiņa prioritāte –  Efektīva un moderna pārvalde</vt:lpstr>
      <vt:lpstr>Aktivitāšu īstenošana:  * 2012. gadā ir veikts Ogres novada pašvaldības iestāžu 22 auditējamo sistēmu (procesu) risku novērtējums un veikts viens iekšējais audits „Par Mazozolu pagasta pārvaldes saimnieciski finansiālās darbības atbilstību normatīvo aktu prasībām” * 24 pašvaldības administrācijas darbinieki apmeklēja 33 mācību kursus kvalifikācijas paaugstināšanai savā specialitātē. * 2012. gadā pašvaldības policijai iegādātas 2 speciāli aprīkotas automašīnas. 4 dienesta automašīnas tika aprīkotas ar GPRS sistēmu, 2 no tām uzstādīti video reģistratori un  aprīkotas ar portatīvajiem datoriem. * Pašvaldības mājas lapa ir pieejama angļu valodā. Turpinās informācijas papildināšana.  </vt:lpstr>
      <vt:lpstr>2. ilgtermiņa prioritāte - Daudzveidīga un inovatīva ekonomika</vt:lpstr>
      <vt:lpstr>Aktivitāšu īstenošana *2012.g. 7.decembrī „Ogres prestižā”  tika rīkota Ogres novada uzņēmēju diena. Uzņēmumi, kuru pārstāvji ieradās pasākumā, tika iekļauti uzņēmumu datu bāzē, un tiem OBIC sniedz aktuālo informāciju. * Atkritumu apsaimniekošanas jomā ir izstrādāti finanšu un ekonomiskie aprēķini (saīsinājumā - FEA) un koncesijas procedūras dokumenti kopā ar blakus esošajām pašvaldībām (Ikšķiles, Ķeguma, Lielvārdes un Baldones novadiem), ko apstiprinājusi  Centrālā finanšu un līguma aģentūra.</vt:lpstr>
      <vt:lpstr>Aktivitāšu īstenošana</vt:lpstr>
      <vt:lpstr>3. ilgtermiņa prioritāte - Vidi saudzējoša infrastruktūra</vt:lpstr>
      <vt:lpstr>PowerPoint Presentation</vt:lpstr>
      <vt:lpstr>Aktivitāšu īstenošana</vt:lpstr>
      <vt:lpstr>Aktivitāšu īstenošana</vt:lpstr>
      <vt:lpstr>4. ilgtermiņa prioritāte – Konkurētspējīga izglītība un sports</vt:lpstr>
      <vt:lpstr>PowerPoint Presentation</vt:lpstr>
      <vt:lpstr>Aktivitāšu īstenošana</vt:lpstr>
      <vt:lpstr>5. ilgtermiņa prioritāte - Kvalitatīva un  pieejama kultūrvide</vt:lpstr>
      <vt:lpstr>Aktivitāšu īstenošana</vt:lpstr>
      <vt:lpstr>6. ilgtermiņa prioritāte - Veselīga un sociāli atbalstīta sabiedrība</vt:lpstr>
      <vt:lpstr>Aktivitāšu īstenošana</vt:lpstr>
      <vt:lpstr>7. ilgtermiņa prioritāte - Atbildīga dabas apsaimniekošana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Pārskats par Ogres novada attīstības programmas 2011.-2017. gadam īstenošanu 2012. gadā </dc:title>
  <dc:creator>Rita Gravite</dc:creator>
  <cp:lastModifiedBy>Dace Grīsle</cp:lastModifiedBy>
  <cp:revision>36</cp:revision>
  <dcterms:created xsi:type="dcterms:W3CDTF">2013-11-06T11:33:49Z</dcterms:created>
  <dcterms:modified xsi:type="dcterms:W3CDTF">2013-11-12T16:24:54Z</dcterms:modified>
</cp:coreProperties>
</file>