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706" r:id="rId5"/>
    <p:sldMasterId id="214748370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47A6DC0-E333-47E1-A84A-A343D7C3C8C3}">
  <a:tblStyle styleId="{D47A6DC0-E333-47E1-A84A-A343D7C3C8C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667D2A5-F928-4F4A-B2CC-23D3B4A706D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bdf2646a8_0_4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6bdf2646a8_0_4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6bdf2646a8_0_4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bdf2646a8_0_1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6bdf2646a8_0_1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bdf2646a8_0_18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6bdf2646a8_0_18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Šis ir vienkāršots izteikums. Te var runāt par stundu skaita range, kas mums ir: </a:t>
            </a:r>
            <a:r>
              <a:rPr lang="lv" sz="1200"/>
              <a:t>3360 - 3780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6bdf2646a8_0_18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bdf2646a8_0_18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6bdf2646a8_0_18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bdf2646a8_0_18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6bdf2646a8_0_18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6bdf2646a8_0_18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bdf2646a8_0_2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6bdf2646a8_0_2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6bdf2646a8_0_21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6bdf2646a8_0_1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6bdf2646a8_0_1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bdf2646a8_0_2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6bdf2646a8_0_2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bdf2646a8_0_2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bdf2646a8_0_2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bdf2646a8_0_2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6bdf2646a8_0_2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bdf2646a8_0_2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6bdf2646a8_0_2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bdf2646a8_0_7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bdf2646a8_0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bdf2646a8_0_2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6bdf2646a8_0_2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bdf2646a8_0_2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bdf2646a8_0_2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bdf2646a8_0_2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bdf2646a8_0_2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bdf2646a8_0_2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bdf2646a8_0_2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bdf2646a8_0_2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6bdf2646a8_0_2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6bdf2646a8_0_2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bdf2646a8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bdf2646a8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bdf2646a8_0_2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6bdf2646a8_0_2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bdf2646a8_0_7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0" name="Google Shape;310;g6bdf2646a8_0_7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Atgādinām, ka satura ietvars tas pats no pirmsskolas līdz vidusskolai.</a:t>
            </a:r>
            <a:endParaRPr/>
          </a:p>
        </p:txBody>
      </p:sp>
      <p:sp>
        <p:nvSpPr>
          <p:cNvPr id="311" name="Google Shape;311;g6bdf2646a8_0_7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bdf2646a8_0_9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6bdf2646a8_0_9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Sākumā visi mācās visu – visas jomas, taču ir izvēle – kaut ko mācoties mazāk kaut ko citu var mācīties vairāk. </a:t>
            </a:r>
            <a:endParaRPr/>
          </a:p>
        </p:txBody>
      </p:sp>
      <p:sp>
        <p:nvSpPr>
          <p:cNvPr id="318" name="Google Shape;318;g6bdf2646a8_0_9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bdf2646a8_0_16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6bdf2646a8_0_16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v"/>
              <a:t>JURIJS LABO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v"/>
              <a:t>Zane: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v"/>
              <a:t>Labojam optimālo līmeni. Liekam punktu aiz Saturs vispusīgai vispusīgai izglītībai.Tad zemsvītru kā abos pārējos līmeņos. Tad neboldētu tekstu ar jaunu teikumu: Pietiekami sekmīgai izglītības turpināšanai augstskolā.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24" name="Google Shape;324;g6bdf2646a8_0_16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bdf2646a8_0_1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6bdf2646a8_0_1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evadslaids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1843"/>
            <a:ext cx="9143999" cy="516534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>
            <p:ph type="ctrTitle"/>
          </p:nvPr>
        </p:nvSpPr>
        <p:spPr>
          <a:xfrm>
            <a:off x="3826041" y="1491916"/>
            <a:ext cx="41751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3969" y="392657"/>
            <a:ext cx="6858000" cy="216343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1143000" y="3176337"/>
            <a:ext cx="68580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>
            <a:off x="0" y="3983691"/>
            <a:ext cx="9144000" cy="115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14"/>
          <p:cNvGrpSpPr/>
          <p:nvPr/>
        </p:nvGrpSpPr>
        <p:grpSpPr>
          <a:xfrm>
            <a:off x="3014084" y="4136537"/>
            <a:ext cx="3115831" cy="854116"/>
            <a:chOff x="3968608" y="4652963"/>
            <a:chExt cx="4154442" cy="1138821"/>
          </a:xfrm>
        </p:grpSpPr>
        <p:pic>
          <p:nvPicPr>
            <p:cNvPr id="60" name="Google Shape;6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68608" y="4912211"/>
              <a:ext cx="4154442" cy="879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4"/>
            <p:cNvSpPr txBox="1"/>
            <p:nvPr/>
          </p:nvSpPr>
          <p:spPr>
            <a:xfrm>
              <a:off x="4226735" y="4652963"/>
              <a:ext cx="3738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lv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Projekts Nr. 8.3.1.1/16/I/002 Kompetenču pieeja mācību saturā</a:t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94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dalošais_Lillā" type="secHead">
  <p:cSld name="SECTION_HEADER">
    <p:bg>
      <p:bgPr>
        <a:solidFill>
          <a:schemeClr val="accen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2642347" y="1351429"/>
            <a:ext cx="38727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2642347" y="2642347"/>
            <a:ext cx="38727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6444" y="4483763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ksts_pa_vidu_Orandžs">
  <p:cSld name="Teksts_pa_vidu_Orandžs">
    <p:bg>
      <p:bgPr>
        <a:solidFill>
          <a:schemeClr val="accen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110189" y="1576136"/>
            <a:ext cx="4923600" cy="14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110189" y="3605582"/>
            <a:ext cx="49236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6444" y="4483763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luči un bumbuļi">
  <p:cSld name="Kluči un bumbuļi"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>
            <p:ph idx="2" type="dgm"/>
          </p:nvPr>
        </p:nvSpPr>
        <p:spPr>
          <a:xfrm>
            <a:off x="950119" y="1563220"/>
            <a:ext cx="7243800" cy="27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type="title"/>
          </p:nvPr>
        </p:nvSpPr>
        <p:spPr>
          <a:xfrm>
            <a:off x="326621" y="312821"/>
            <a:ext cx="64305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ukšs_Ja_Nepieciešams">
  <p:cSld name="Tukšs_Ja_Nepieciešam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ullet points" type="obj">
  <p:cSld name="OBJECT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26623" y="312821"/>
            <a:ext cx="6410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974558" y="1540042"/>
            <a:ext cx="7339200" cy="2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solidFill>
                  <a:schemeClr val="accent1"/>
                </a:solidFill>
              </a:defRPr>
            </a:lvl1pPr>
            <a:lvl2pPr indent="-3238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>
                <a:solidFill>
                  <a:schemeClr val="accent1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solidFill>
                  <a:schemeClr val="accent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>
                <a:solidFill>
                  <a:schemeClr val="accent1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>
                <a:solidFill>
                  <a:schemeClr val="accen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eksts">
  <p:cSld name="2_Teksts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26622" y="312821"/>
            <a:ext cx="64407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974558" y="1540042"/>
            <a:ext cx="7339200" cy="2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dalošais_Mint">
  <p:cSld name="Sadalošais_Mint">
    <p:bg>
      <p:bgPr>
        <a:solidFill>
          <a:schemeClr val="accent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2642347" y="1351429"/>
            <a:ext cx="38727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2642347" y="2642347"/>
            <a:ext cx="38727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86" name="Google Shape;8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6444" y="4483763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ksts_pa_vidu_Mint">
  <p:cSld name="Teksts_pa_vidu_Mint">
    <p:bg>
      <p:bgPr>
        <a:solidFill>
          <a:srgbClr val="00B4A4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2110189" y="1576136"/>
            <a:ext cx="4923600" cy="14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2110189" y="3605582"/>
            <a:ext cx="49236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90" name="Google Shape;9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6444" y="4483763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ula">
  <p:cSld name="Tabula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3"/>
          <p:cNvSpPr txBox="1"/>
          <p:nvPr>
            <p:ph type="title"/>
          </p:nvPr>
        </p:nvSpPr>
        <p:spPr>
          <a:xfrm>
            <a:off x="326622" y="312821"/>
            <a:ext cx="64203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pasted-image.pdf" id="94" name="Google Shape;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2722" y="0"/>
            <a:ext cx="776507" cy="380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95" name="Google Shape;9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5543" y="4910933"/>
            <a:ext cx="434993" cy="23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ldies!">
  <p:cSld name="Paldies!">
    <p:bg>
      <p:bgPr>
        <a:solidFill>
          <a:schemeClr val="accen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2635624" y="1981760"/>
            <a:ext cx="38727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2635449" y="3298031"/>
            <a:ext cx="3873000" cy="10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>
                <a:solidFill>
                  <a:schemeClr val="lt2"/>
                </a:solidFill>
              </a:defRPr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>
                <a:solidFill>
                  <a:schemeClr val="lt2"/>
                </a:solidFill>
              </a:defRPr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>
                <a:solidFill>
                  <a:schemeClr val="lt2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99" name="Google Shape;9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6444" y="4483763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ula_balts">
  <p:cSld name="Tabula_balts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326622" y="312821"/>
            <a:ext cx="64002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02" name="Google Shape;10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/>
          <p:nvPr/>
        </p:nvSpPr>
        <p:spPr>
          <a:xfrm>
            <a:off x="8068235" y="373156"/>
            <a:ext cx="1075800" cy="48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6"/>
          <p:cNvSpPr/>
          <p:nvPr/>
        </p:nvSpPr>
        <p:spPr>
          <a:xfrm>
            <a:off x="0" y="3983691"/>
            <a:ext cx="9144000" cy="115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6"/>
          <p:cNvSpPr txBox="1"/>
          <p:nvPr>
            <p:ph type="title"/>
          </p:nvPr>
        </p:nvSpPr>
        <p:spPr>
          <a:xfrm>
            <a:off x="1912964" y="1391770"/>
            <a:ext cx="53181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1912964" y="2642347"/>
            <a:ext cx="53181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08" name="Google Shape;10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8833" y="447827"/>
            <a:ext cx="905922" cy="386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26"/>
          <p:cNvGrpSpPr/>
          <p:nvPr/>
        </p:nvGrpSpPr>
        <p:grpSpPr>
          <a:xfrm>
            <a:off x="3014084" y="4136537"/>
            <a:ext cx="3115831" cy="854116"/>
            <a:chOff x="3968608" y="4652963"/>
            <a:chExt cx="4154442" cy="1138821"/>
          </a:xfrm>
        </p:grpSpPr>
        <p:pic>
          <p:nvPicPr>
            <p:cNvPr id="110" name="Google Shape;110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68608" y="4912211"/>
              <a:ext cx="4154442" cy="879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6"/>
            <p:cNvSpPr txBox="1"/>
            <p:nvPr/>
          </p:nvSpPr>
          <p:spPr>
            <a:xfrm>
              <a:off x="4226735" y="4652963"/>
              <a:ext cx="3738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v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Projekts Nr. 8.3.1.1/16/I/002</a:t>
              </a:r>
              <a:r>
                <a:rPr lang="lv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Kompetenču pieeja mācību saturā</a:t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301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tbalstitaji_Slaidos">
  <p:cSld name="Atbalstitaji_Slaidos">
    <p:bg>
      <p:bgPr>
        <a:solidFill>
          <a:schemeClr val="accen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title"/>
          </p:nvPr>
        </p:nvSpPr>
        <p:spPr>
          <a:xfrm>
            <a:off x="1912964" y="1391770"/>
            <a:ext cx="53181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1912964" y="2642347"/>
            <a:ext cx="53181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7"/>
          <p:cNvSpPr/>
          <p:nvPr/>
        </p:nvSpPr>
        <p:spPr>
          <a:xfrm>
            <a:off x="0" y="4288421"/>
            <a:ext cx="9144000" cy="85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79849" y="4539996"/>
            <a:ext cx="905922" cy="38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7606" y="4586667"/>
            <a:ext cx="878120" cy="25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1079" y="4602876"/>
            <a:ext cx="1200852" cy="25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dalošais_Oranžs">
  <p:cSld name="Sadalošais_Oranžs">
    <p:bg>
      <p:bgPr>
        <a:solidFill>
          <a:schemeClr val="accent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2642347" y="1351429"/>
            <a:ext cx="38727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2642347" y="2642347"/>
            <a:ext cx="38727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22" name="Google Shape;12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6444" y="4483763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eksts_lillā">
  <p:cSld name="1_Teksts_lillā">
    <p:bg>
      <p:bgPr>
        <a:solidFill>
          <a:schemeClr val="accen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type="title"/>
          </p:nvPr>
        </p:nvSpPr>
        <p:spPr>
          <a:xfrm>
            <a:off x="326623" y="312821"/>
            <a:ext cx="64350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" type="body"/>
          </p:nvPr>
        </p:nvSpPr>
        <p:spPr>
          <a:xfrm>
            <a:off x="1419726" y="1696453"/>
            <a:ext cx="5342100" cy="29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6" name="Google Shape;12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0507" y="4519857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eksts_lillā">
  <p:cSld name="2_Teksts_lillā">
    <p:bg>
      <p:bgPr>
        <a:solidFill>
          <a:schemeClr val="accen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326622" y="312821"/>
            <a:ext cx="64407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>
            <a:off x="974558" y="1540042"/>
            <a:ext cx="7339200" cy="2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0507" y="4519857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ksts_Bullet_points_lillā">
  <p:cSld name="Teksts_Bullet_points_lillā">
    <p:bg>
      <p:bgPr>
        <a:solidFill>
          <a:schemeClr val="accen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/>
          <p:nvPr>
            <p:ph type="title"/>
          </p:nvPr>
        </p:nvSpPr>
        <p:spPr>
          <a:xfrm>
            <a:off x="326623" y="312821"/>
            <a:ext cx="6410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" type="body"/>
          </p:nvPr>
        </p:nvSpPr>
        <p:spPr>
          <a:xfrm>
            <a:off x="974558" y="1540042"/>
            <a:ext cx="7339200" cy="2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indent="-3238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4" name="Google Shape;13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0507" y="4519857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ksts_kolonnas_lillā">
  <p:cSld name="Teksts_kolonnas_lillā">
    <p:bg>
      <p:bgPr>
        <a:solidFill>
          <a:schemeClr val="accen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type="title"/>
          </p:nvPr>
        </p:nvSpPr>
        <p:spPr>
          <a:xfrm>
            <a:off x="326622" y="312821"/>
            <a:ext cx="64407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1" type="body"/>
          </p:nvPr>
        </p:nvSpPr>
        <p:spPr>
          <a:xfrm>
            <a:off x="974558" y="1540042"/>
            <a:ext cx="7339200" cy="2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0507" y="4519857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ksts_bullet_points_2_lillā">
  <p:cSld name="Teksts_bullet_points_2_lillā">
    <p:bg>
      <p:bgPr>
        <a:solidFill>
          <a:schemeClr val="accen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/>
          <p:nvPr>
            <p:ph type="title"/>
          </p:nvPr>
        </p:nvSpPr>
        <p:spPr>
          <a:xfrm>
            <a:off x="326623" y="312821"/>
            <a:ext cx="6410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33"/>
          <p:cNvSpPr txBox="1"/>
          <p:nvPr>
            <p:ph idx="1" type="body"/>
          </p:nvPr>
        </p:nvSpPr>
        <p:spPr>
          <a:xfrm>
            <a:off x="974558" y="1540042"/>
            <a:ext cx="7339200" cy="2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indent="-3238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42" name="Google Shape;14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0507" y="4519857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eksts">
  <p:cSld name="1_Teksts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/>
          <p:nvPr>
            <p:ph type="title"/>
          </p:nvPr>
        </p:nvSpPr>
        <p:spPr>
          <a:xfrm>
            <a:off x="326623" y="312821"/>
            <a:ext cx="64350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1419726" y="1696453"/>
            <a:ext cx="5342100" cy="29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46" name="Google Shape;14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ullet points">
  <p:cSld name="2_Bullet points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326623" y="312821"/>
            <a:ext cx="6410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>
            <a:off x="974558" y="1540042"/>
            <a:ext cx="7339200" cy="2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solidFill>
                  <a:schemeClr val="accent1"/>
                </a:solidFill>
              </a:defRPr>
            </a:lvl1pPr>
            <a:lvl2pPr indent="-3238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>
                <a:solidFill>
                  <a:schemeClr val="accent1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solidFill>
                  <a:schemeClr val="accent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>
                <a:solidFill>
                  <a:schemeClr val="accent1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>
                <a:solidFill>
                  <a:schemeClr val="accen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50" name="Google Shape;15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eksts_kolonnas">
  <p:cSld name="1_Teksts_kolonnas"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>
            <a:off x="326622" y="312821"/>
            <a:ext cx="64407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>
            <a:off x="974558" y="1540042"/>
            <a:ext cx="7339200" cy="2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54" name="Google Shape;15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eksts_bullet_points">
  <p:cSld name="1_Teksts_bullet_points"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 txBox="1"/>
          <p:nvPr>
            <p:ph type="title"/>
          </p:nvPr>
        </p:nvSpPr>
        <p:spPr>
          <a:xfrm>
            <a:off x="326623" y="312821"/>
            <a:ext cx="6410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7"/>
          <p:cNvSpPr txBox="1"/>
          <p:nvPr>
            <p:ph idx="1" type="body"/>
          </p:nvPr>
        </p:nvSpPr>
        <p:spPr>
          <a:xfrm>
            <a:off x="974558" y="1540042"/>
            <a:ext cx="7339200" cy="2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solidFill>
                  <a:schemeClr val="accent1"/>
                </a:solidFill>
              </a:defRPr>
            </a:lvl1pPr>
            <a:lvl2pPr indent="-3238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>
                <a:solidFill>
                  <a:schemeClr val="accent1"/>
                </a:solidFill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solidFill>
                  <a:schemeClr val="accent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>
                <a:solidFill>
                  <a:schemeClr val="accent1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>
                <a:solidFill>
                  <a:schemeClr val="accen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58" name="Google Shape;15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ksts_Bilde">
  <p:cSld name="Teksts_Bilde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 txBox="1"/>
          <p:nvPr>
            <p:ph type="title"/>
          </p:nvPr>
        </p:nvSpPr>
        <p:spPr>
          <a:xfrm>
            <a:off x="326623" y="312821"/>
            <a:ext cx="33672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8"/>
          <p:cNvSpPr txBox="1"/>
          <p:nvPr>
            <p:ph idx="1" type="body"/>
          </p:nvPr>
        </p:nvSpPr>
        <p:spPr>
          <a:xfrm>
            <a:off x="326622" y="1666219"/>
            <a:ext cx="3367200" cy="30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>
                <a:solidFill>
                  <a:schemeClr val="accen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>
                <a:solidFill>
                  <a:schemeClr val="accen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>
                <a:solidFill>
                  <a:schemeClr val="accen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8"/>
          <p:cNvSpPr/>
          <p:nvPr>
            <p:ph idx="2" type="pic"/>
          </p:nvPr>
        </p:nvSpPr>
        <p:spPr>
          <a:xfrm>
            <a:off x="4439841" y="312821"/>
            <a:ext cx="4235100" cy="4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as_Bildes">
  <p:cSld name="DIvas_Bildes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 txBox="1"/>
          <p:nvPr>
            <p:ph type="title"/>
          </p:nvPr>
        </p:nvSpPr>
        <p:spPr>
          <a:xfrm>
            <a:off x="326623" y="312821"/>
            <a:ext cx="33672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39"/>
          <p:cNvSpPr/>
          <p:nvPr>
            <p:ph idx="2" type="pic"/>
          </p:nvPr>
        </p:nvSpPr>
        <p:spPr>
          <a:xfrm>
            <a:off x="5029200" y="312821"/>
            <a:ext cx="3645600" cy="4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39"/>
          <p:cNvSpPr/>
          <p:nvPr>
            <p:ph idx="3" type="pic"/>
          </p:nvPr>
        </p:nvSpPr>
        <p:spPr>
          <a:xfrm>
            <a:off x="326231" y="1876425"/>
            <a:ext cx="42459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ula_lillā">
  <p:cSld name="Tabula_lillā">
    <p:bg>
      <p:bgPr>
        <a:solidFill>
          <a:schemeClr val="accen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/>
          <p:nvPr>
            <p:ph type="title"/>
          </p:nvPr>
        </p:nvSpPr>
        <p:spPr>
          <a:xfrm>
            <a:off x="326622" y="312821"/>
            <a:ext cx="64203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69" name="Google Shape;16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0507" y="4519857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za_tabula_Balts_ar_grafiku">
  <p:cSld name="Maza_tabula_Balts_ar_grafiku"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326621" y="312821"/>
            <a:ext cx="6410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pasted-image.pdf" id="172" name="Google Shape;17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12722" y="0"/>
            <a:ext cx="776507" cy="380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173" name="Google Shape;17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543" y="4910933"/>
            <a:ext cx="434993" cy="23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fika_balts_ar_grafiku">
  <p:cSld name="Grafika_balts_ar_grafiku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/>
          <p:nvPr>
            <p:ph idx="2" type="chart"/>
          </p:nvPr>
        </p:nvSpPr>
        <p:spPr>
          <a:xfrm>
            <a:off x="938213" y="1623732"/>
            <a:ext cx="7267500" cy="27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type="title"/>
          </p:nvPr>
        </p:nvSpPr>
        <p:spPr>
          <a:xfrm>
            <a:off x="326622" y="312821"/>
            <a:ext cx="69348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pasted-image.pdf" id="178" name="Google Shape;17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12722" y="0"/>
            <a:ext cx="776507" cy="380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179" name="Google Shape;17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543" y="4910933"/>
            <a:ext cx="434993" cy="23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za tabula_Balts_ar_grafiku">
  <p:cSld name="Maza tabula_Balts_ar_grafiku"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3"/>
          <p:cNvSpPr txBox="1"/>
          <p:nvPr>
            <p:ph type="title"/>
          </p:nvPr>
        </p:nvSpPr>
        <p:spPr>
          <a:xfrm>
            <a:off x="326621" y="312821"/>
            <a:ext cx="6410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Image" id="183" name="Google Shape;18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75627"/>
            <a:ext cx="393016" cy="786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84" name="Google Shape;184;p43"/>
          <p:cNvPicPr preferRelativeResize="0"/>
          <p:nvPr/>
        </p:nvPicPr>
        <p:blipFill rotWithShape="1">
          <a:blip r:embed="rId3">
            <a:alphaModFix/>
          </a:blip>
          <a:srcRect b="0" l="-11111" r="0" t="-9938"/>
          <a:stretch/>
        </p:blipFill>
        <p:spPr>
          <a:xfrm>
            <a:off x="8854888" y="3711388"/>
            <a:ext cx="289111" cy="55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ula_Balts_ar_grafiku">
  <p:cSld name="Tabula_Balts_ar_grafiku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4"/>
          <p:cNvSpPr/>
          <p:nvPr>
            <p:ph idx="2" type="chart"/>
          </p:nvPr>
        </p:nvSpPr>
        <p:spPr>
          <a:xfrm>
            <a:off x="938213" y="1623732"/>
            <a:ext cx="7267500" cy="27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44"/>
          <p:cNvSpPr txBox="1"/>
          <p:nvPr>
            <p:ph type="title"/>
          </p:nvPr>
        </p:nvSpPr>
        <p:spPr>
          <a:xfrm>
            <a:off x="326622" y="312821"/>
            <a:ext cx="69348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Image" id="189" name="Google Shape;18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75627"/>
            <a:ext cx="393016" cy="786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90" name="Google Shape;190;p44"/>
          <p:cNvPicPr preferRelativeResize="0"/>
          <p:nvPr/>
        </p:nvPicPr>
        <p:blipFill rotWithShape="1">
          <a:blip r:embed="rId3">
            <a:alphaModFix/>
          </a:blip>
          <a:srcRect b="0" l="-11111" r="0" t="-9938"/>
          <a:stretch/>
        </p:blipFill>
        <p:spPr>
          <a:xfrm>
            <a:off x="8854888" y="3711388"/>
            <a:ext cx="289111" cy="55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za_tabula_Balts_ar_grafiku_2">
  <p:cSld name="Maza_tabula_Balts_ar_grafiku_2"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 txBox="1"/>
          <p:nvPr>
            <p:ph type="title"/>
          </p:nvPr>
        </p:nvSpPr>
        <p:spPr>
          <a:xfrm>
            <a:off x="326621" y="312821"/>
            <a:ext cx="6410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94" name="Google Shape;19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08089" y="4819647"/>
            <a:ext cx="681291" cy="221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95" name="Google Shape;195;p45"/>
          <p:cNvPicPr preferRelativeResize="0"/>
          <p:nvPr/>
        </p:nvPicPr>
        <p:blipFill rotWithShape="1">
          <a:blip r:embed="rId3">
            <a:alphaModFix/>
          </a:blip>
          <a:srcRect b="0" l="0" r="0" t="-4613"/>
          <a:stretch/>
        </p:blipFill>
        <p:spPr>
          <a:xfrm>
            <a:off x="8883807" y="1008529"/>
            <a:ext cx="260193" cy="524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96" name="Google Shape;196;p45"/>
          <p:cNvPicPr preferRelativeResize="0"/>
          <p:nvPr/>
        </p:nvPicPr>
        <p:blipFill rotWithShape="1">
          <a:blip r:embed="rId4">
            <a:alphaModFix/>
          </a:blip>
          <a:srcRect b="0" l="0" r="0" t="-24921"/>
          <a:stretch/>
        </p:blipFill>
        <p:spPr>
          <a:xfrm>
            <a:off x="0" y="3862388"/>
            <a:ext cx="728401" cy="76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ula_Balts_ar_grafiku_3">
  <p:cSld name="Tabula_Balts_ar_grafiku_3"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6"/>
          <p:cNvSpPr/>
          <p:nvPr>
            <p:ph idx="2" type="chart"/>
          </p:nvPr>
        </p:nvSpPr>
        <p:spPr>
          <a:xfrm>
            <a:off x="938213" y="1623732"/>
            <a:ext cx="7267500" cy="27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46"/>
          <p:cNvSpPr txBox="1"/>
          <p:nvPr>
            <p:ph type="title"/>
          </p:nvPr>
        </p:nvSpPr>
        <p:spPr>
          <a:xfrm>
            <a:off x="326622" y="312821"/>
            <a:ext cx="69348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01" name="Google Shape;20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08089" y="4819647"/>
            <a:ext cx="681291" cy="221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02" name="Google Shape;202;p46"/>
          <p:cNvPicPr preferRelativeResize="0"/>
          <p:nvPr/>
        </p:nvPicPr>
        <p:blipFill rotWithShape="1">
          <a:blip r:embed="rId3">
            <a:alphaModFix/>
          </a:blip>
          <a:srcRect b="0" l="0" r="0" t="-4613"/>
          <a:stretch/>
        </p:blipFill>
        <p:spPr>
          <a:xfrm>
            <a:off x="8883807" y="1008529"/>
            <a:ext cx="260193" cy="524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03" name="Google Shape;203;p46"/>
          <p:cNvPicPr preferRelativeResize="0"/>
          <p:nvPr/>
        </p:nvPicPr>
        <p:blipFill rotWithShape="1">
          <a:blip r:embed="rId4">
            <a:alphaModFix/>
          </a:blip>
          <a:srcRect b="0" l="0" r="0" t="-24921"/>
          <a:stretch/>
        </p:blipFill>
        <p:spPr>
          <a:xfrm>
            <a:off x="0" y="3862388"/>
            <a:ext cx="728401" cy="76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ula_lillā_atbalstītāji">
  <p:cSld name="Tabula_lillā_atbalstītāji">
    <p:bg>
      <p:bgPr>
        <a:solidFill>
          <a:schemeClr val="accen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7"/>
          <p:cNvSpPr/>
          <p:nvPr/>
        </p:nvSpPr>
        <p:spPr>
          <a:xfrm>
            <a:off x="7640241" y="4704347"/>
            <a:ext cx="1070700" cy="43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7"/>
          <p:cNvSpPr txBox="1"/>
          <p:nvPr>
            <p:ph type="title"/>
          </p:nvPr>
        </p:nvSpPr>
        <p:spPr>
          <a:xfrm>
            <a:off x="326622" y="312821"/>
            <a:ext cx="64002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08" name="Google Shape;20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08089" y="4819647"/>
            <a:ext cx="681291" cy="22158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7"/>
          <p:cNvSpPr/>
          <p:nvPr/>
        </p:nvSpPr>
        <p:spPr>
          <a:xfrm>
            <a:off x="0" y="4247147"/>
            <a:ext cx="9144000" cy="89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7647" y="4550278"/>
            <a:ext cx="681291" cy="22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8927" y="4352400"/>
            <a:ext cx="725018" cy="72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4918" y="4593178"/>
            <a:ext cx="773352" cy="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45669" y="4618240"/>
            <a:ext cx="894186" cy="19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zā_tabula_lillā">
  <p:cSld name="Mazā_tabula_lillā">
    <p:bg>
      <p:bgPr>
        <a:solidFill>
          <a:schemeClr val="accen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8"/>
          <p:cNvSpPr txBox="1"/>
          <p:nvPr>
            <p:ph type="title"/>
          </p:nvPr>
        </p:nvSpPr>
        <p:spPr>
          <a:xfrm>
            <a:off x="326622" y="312821"/>
            <a:ext cx="64203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16" name="Google Shape;21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0507" y="4519857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ika josla">
  <p:cSld name="Laika josla"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9"/>
          <p:cNvSpPr txBox="1"/>
          <p:nvPr>
            <p:ph type="title"/>
          </p:nvPr>
        </p:nvSpPr>
        <p:spPr>
          <a:xfrm>
            <a:off x="326621" y="312821"/>
            <a:ext cx="64305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p49"/>
          <p:cNvSpPr txBox="1"/>
          <p:nvPr>
            <p:ph idx="1" type="body"/>
          </p:nvPr>
        </p:nvSpPr>
        <p:spPr>
          <a:xfrm>
            <a:off x="475530" y="1395413"/>
            <a:ext cx="8193000" cy="2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pasted-image.pdf" id="220" name="Google Shape;22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12722" y="0"/>
            <a:ext cx="776507" cy="380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221" name="Google Shape;22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543" y="4910933"/>
            <a:ext cx="434993" cy="23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0779" y="4704347"/>
            <a:ext cx="1009547" cy="4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āts">
  <p:cSld name="Citāts">
    <p:bg>
      <p:bgPr>
        <a:solidFill>
          <a:schemeClr val="accen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0"/>
          <p:cNvSpPr txBox="1"/>
          <p:nvPr>
            <p:ph type="title"/>
          </p:nvPr>
        </p:nvSpPr>
        <p:spPr>
          <a:xfrm>
            <a:off x="2110189" y="1576136"/>
            <a:ext cx="4923600" cy="14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p50"/>
          <p:cNvSpPr txBox="1"/>
          <p:nvPr>
            <p:ph idx="1" type="body"/>
          </p:nvPr>
        </p:nvSpPr>
        <p:spPr>
          <a:xfrm>
            <a:off x="2110189" y="3605582"/>
            <a:ext cx="49236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26" name="Google Shape;22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6444" y="4483763"/>
            <a:ext cx="710863" cy="23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89" y="1082842"/>
            <a:ext cx="4923625" cy="2375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itāts">
  <p:cSld name="1_Citāts">
    <p:bg>
      <p:bgPr>
        <a:solidFill>
          <a:schemeClr val="accent2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1"/>
          <p:cNvSpPr txBox="1"/>
          <p:nvPr>
            <p:ph type="title"/>
          </p:nvPr>
        </p:nvSpPr>
        <p:spPr>
          <a:xfrm>
            <a:off x="2110189" y="1576136"/>
            <a:ext cx="4923600" cy="14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0" name="Google Shape;230;p51"/>
          <p:cNvSpPr txBox="1"/>
          <p:nvPr>
            <p:ph idx="1" type="body"/>
          </p:nvPr>
        </p:nvSpPr>
        <p:spPr>
          <a:xfrm>
            <a:off x="2110189" y="3605582"/>
            <a:ext cx="49236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31" name="Google Shape;23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6444" y="4483763"/>
            <a:ext cx="710863" cy="23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89" y="1082842"/>
            <a:ext cx="4923625" cy="2375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itāts">
  <p:cSld name="3_Citāts">
    <p:bg>
      <p:bgPr>
        <a:solidFill>
          <a:schemeClr val="accent2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2"/>
          <p:cNvSpPr txBox="1"/>
          <p:nvPr>
            <p:ph type="title"/>
          </p:nvPr>
        </p:nvSpPr>
        <p:spPr>
          <a:xfrm>
            <a:off x="2110189" y="1576136"/>
            <a:ext cx="4923600" cy="14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5" name="Google Shape;235;p52"/>
          <p:cNvSpPr txBox="1"/>
          <p:nvPr>
            <p:ph idx="1" type="body"/>
          </p:nvPr>
        </p:nvSpPr>
        <p:spPr>
          <a:xfrm>
            <a:off x="2110189" y="3605582"/>
            <a:ext cx="49236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36" name="Google Shape;23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6444" y="4483763"/>
            <a:ext cx="710863" cy="23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89" y="1082842"/>
            <a:ext cx="4923625" cy="2922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itāts">
  <p:cSld name="2_Citāts">
    <p:bg>
      <p:bgPr>
        <a:solidFill>
          <a:srgbClr val="00B4A4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10189" y="1082842"/>
            <a:ext cx="4923625" cy="237555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3"/>
          <p:cNvSpPr txBox="1"/>
          <p:nvPr>
            <p:ph type="title"/>
          </p:nvPr>
        </p:nvSpPr>
        <p:spPr>
          <a:xfrm>
            <a:off x="2110189" y="1576136"/>
            <a:ext cx="4923600" cy="14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1" name="Google Shape;241;p53"/>
          <p:cNvSpPr txBox="1"/>
          <p:nvPr>
            <p:ph idx="1" type="body"/>
          </p:nvPr>
        </p:nvSpPr>
        <p:spPr>
          <a:xfrm>
            <a:off x="2110189" y="3605582"/>
            <a:ext cx="49236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42" name="Google Shape;24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6444" y="4483763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ksts_pa_vidu_lilla">
  <p:cSld name="Teksts_pa_vidu_lilla">
    <p:bg>
      <p:bgPr>
        <a:solidFill>
          <a:schemeClr val="accen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4"/>
          <p:cNvSpPr txBox="1"/>
          <p:nvPr>
            <p:ph type="title"/>
          </p:nvPr>
        </p:nvSpPr>
        <p:spPr>
          <a:xfrm>
            <a:off x="2110189" y="1576136"/>
            <a:ext cx="4923600" cy="14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5" name="Google Shape;245;p54"/>
          <p:cNvSpPr txBox="1"/>
          <p:nvPr>
            <p:ph idx="1" type="body"/>
          </p:nvPr>
        </p:nvSpPr>
        <p:spPr>
          <a:xfrm>
            <a:off x="2110189" y="3605582"/>
            <a:ext cx="49236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46" name="Google Shape;24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6444" y="4483763"/>
            <a:ext cx="710863" cy="2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ela_Bilde_Pa_Visu_Slaidu">
  <p:cSld name="Liela_Bilde_Pa_Visu_Slaidu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hēma_Pa_Visu_Slaidu_ar_Malām">
  <p:cSld name="Shēma_Pa_Visu_Slaidu_ar_Malām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6"/>
          <p:cNvSpPr/>
          <p:nvPr>
            <p:ph idx="2" type="pic"/>
          </p:nvPr>
        </p:nvSpPr>
        <p:spPr>
          <a:xfrm>
            <a:off x="439153" y="406067"/>
            <a:ext cx="8265600" cy="4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tbalstītāji_ar_ES_joslu">
  <p:cSld name="Atbalstītāji_ar_ES_joslu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Google Shape;252;p57"/>
          <p:cNvCxnSpPr/>
          <p:nvPr/>
        </p:nvCxnSpPr>
        <p:spPr>
          <a:xfrm>
            <a:off x="1888958" y="3176337"/>
            <a:ext cx="5510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53" name="Google Shape;253;p57"/>
          <p:cNvGrpSpPr/>
          <p:nvPr/>
        </p:nvGrpSpPr>
        <p:grpSpPr>
          <a:xfrm>
            <a:off x="3086274" y="3431178"/>
            <a:ext cx="3115831" cy="854116"/>
            <a:chOff x="3968608" y="4652963"/>
            <a:chExt cx="4154442" cy="1138821"/>
          </a:xfrm>
        </p:grpSpPr>
        <p:pic>
          <p:nvPicPr>
            <p:cNvPr id="254" name="Google Shape;254;p5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968608" y="4912211"/>
              <a:ext cx="4154442" cy="879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57"/>
            <p:cNvSpPr txBox="1"/>
            <p:nvPr/>
          </p:nvSpPr>
          <p:spPr>
            <a:xfrm>
              <a:off x="4226735" y="4652963"/>
              <a:ext cx="3738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v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Projekts Nr. 8.3.1.1/16/I/002</a:t>
              </a:r>
              <a:r>
                <a:rPr lang="lv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Kompetenču pieeja mācību saturā</a:t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tbalstītāji_sānā">
  <p:cSld name="Atbalstītāji_sānā">
    <p:bg>
      <p:bgPr>
        <a:solidFill>
          <a:schemeClr val="accen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8"/>
          <p:cNvSpPr txBox="1"/>
          <p:nvPr>
            <p:ph type="title"/>
          </p:nvPr>
        </p:nvSpPr>
        <p:spPr>
          <a:xfrm>
            <a:off x="326623" y="312821"/>
            <a:ext cx="58818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8" name="Google Shape;258;p58"/>
          <p:cNvSpPr txBox="1"/>
          <p:nvPr>
            <p:ph idx="1" type="body"/>
          </p:nvPr>
        </p:nvSpPr>
        <p:spPr>
          <a:xfrm>
            <a:off x="326622" y="1804736"/>
            <a:ext cx="5881800" cy="2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59" name="Google Shape;259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0507" y="4519857"/>
            <a:ext cx="710863" cy="2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8"/>
          <p:cNvSpPr/>
          <p:nvPr/>
        </p:nvSpPr>
        <p:spPr>
          <a:xfrm>
            <a:off x="6701590" y="0"/>
            <a:ext cx="2442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2950" y="642430"/>
            <a:ext cx="1094091" cy="35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7907" y="1639700"/>
            <a:ext cx="1164313" cy="1164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17907" y="3224561"/>
            <a:ext cx="1241933" cy="35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20883" y="4146718"/>
            <a:ext cx="1435983" cy="310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odaļas nosaukums 02 copy" showMasterSp="0" type="tx">
  <p:cSld name="TITLE_AND_BODY">
    <p:bg>
      <p:bgPr>
        <a:solidFill>
          <a:srgbClr val="FFFFFF">
            <a:alpha val="89800"/>
          </a:srgbClr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9"/>
          <p:cNvSpPr/>
          <p:nvPr/>
        </p:nvSpPr>
        <p:spPr>
          <a:xfrm>
            <a:off x="0" y="-1"/>
            <a:ext cx="9144000" cy="4523100"/>
          </a:xfrm>
          <a:prstGeom prst="rect">
            <a:avLst/>
          </a:prstGeom>
          <a:solidFill>
            <a:srgbClr val="4CA89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9"/>
          <p:cNvSpPr txBox="1"/>
          <p:nvPr>
            <p:ph type="title"/>
          </p:nvPr>
        </p:nvSpPr>
        <p:spPr>
          <a:xfrm>
            <a:off x="1324535" y="1147046"/>
            <a:ext cx="6495000" cy="23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Picture 5" id="268" name="Google Shape;26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3165" y="4674019"/>
            <a:ext cx="1047378" cy="46697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9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_1">
  <p:cSld name="TITLE_AND_BODY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2" name="Google Shape;272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273" name="Google Shape;273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2.xml"/><Relationship Id="rId43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35.xml"/><Relationship Id="rId46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34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48" Type="http://schemas.openxmlformats.org/officeDocument/2006/relationships/theme" Target="../theme/theme1.xml"/><Relationship Id="rId25" Type="http://schemas.openxmlformats.org/officeDocument/2006/relationships/slideLayout" Target="../slideLayouts/slideLayout36.xml"/><Relationship Id="rId47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02559" y="273844"/>
            <a:ext cx="8212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06823" y="1633817"/>
            <a:ext cx="7708500" cy="29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1"/>
          <p:cNvSpPr txBox="1"/>
          <p:nvPr>
            <p:ph type="title"/>
          </p:nvPr>
        </p:nvSpPr>
        <p:spPr>
          <a:xfrm>
            <a:off x="1912964" y="1391770"/>
            <a:ext cx="53181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lv" sz="3600"/>
              <a:t>Veidojam savu bērnu vidusskolu!</a:t>
            </a:r>
            <a:endParaRPr i="1" sz="3600"/>
          </a:p>
        </p:txBody>
      </p:sp>
      <p:sp>
        <p:nvSpPr>
          <p:cNvPr id="280" name="Google Shape;280;p61"/>
          <p:cNvSpPr txBox="1"/>
          <p:nvPr>
            <p:ph idx="1" type="body"/>
          </p:nvPr>
        </p:nvSpPr>
        <p:spPr>
          <a:xfrm>
            <a:off x="1912964" y="2642347"/>
            <a:ext cx="5318100" cy="1109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Ogres 1. vidusskola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2019. gada 3. decembris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1"/>
          <p:cNvSpPr txBox="1"/>
          <p:nvPr>
            <p:ph type="title"/>
          </p:nvPr>
        </p:nvSpPr>
        <p:spPr>
          <a:xfrm>
            <a:off x="2110189" y="561976"/>
            <a:ext cx="5681100" cy="41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lang="lv" sz="2400"/>
              <a:t>Vispārējās vidējās izglītības </a:t>
            </a:r>
            <a:br>
              <a:rPr b="0" lang="lv" sz="2400"/>
            </a:br>
            <a:r>
              <a:rPr b="0" lang="lv" sz="2400"/>
              <a:t>ieguvei skolēns</a:t>
            </a:r>
            <a:br>
              <a:rPr lang="lv" sz="2400"/>
            </a:br>
            <a:br>
              <a:rPr lang="lv" sz="2400"/>
            </a:br>
            <a:r>
              <a:rPr lang="lv" sz="2400"/>
              <a:t>1.</a:t>
            </a:r>
            <a:br>
              <a:rPr lang="lv" sz="2400"/>
            </a:br>
            <a:r>
              <a:rPr lang="lv" sz="3200"/>
              <a:t>Apgūst mācību saturu trīs gadus, mācoties 36 mācību stundas nedēļā (kā šobrīd) </a:t>
            </a:r>
            <a:br>
              <a:rPr lang="lv" sz="3200"/>
            </a:br>
            <a:br>
              <a:rPr lang="lv" sz="2400"/>
            </a:b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2"/>
          <p:cNvSpPr txBox="1"/>
          <p:nvPr>
            <p:ph type="title"/>
          </p:nvPr>
        </p:nvSpPr>
        <p:spPr>
          <a:xfrm>
            <a:off x="2110189" y="942974"/>
            <a:ext cx="4923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lang="lv" sz="2400"/>
              <a:t>Vispārējās vidējās izglītības </a:t>
            </a:r>
            <a:br>
              <a:rPr b="0" lang="lv" sz="2400"/>
            </a:br>
            <a:r>
              <a:rPr b="0" lang="lv" sz="2400"/>
              <a:t>ieguvei skolēns </a:t>
            </a:r>
            <a:br>
              <a:rPr lang="lv" sz="2400"/>
            </a:br>
            <a:br>
              <a:rPr lang="lv" sz="2400"/>
            </a:br>
            <a:r>
              <a:rPr lang="lv" sz="3600"/>
              <a:t>2.</a:t>
            </a:r>
            <a:br>
              <a:rPr lang="lv" sz="3600"/>
            </a:br>
            <a:r>
              <a:rPr lang="lv" sz="3600"/>
              <a:t>Apgūst pamatkursus </a:t>
            </a:r>
            <a:br>
              <a:rPr lang="lv" sz="3600"/>
            </a:br>
            <a:r>
              <a:rPr lang="lv" sz="3600"/>
              <a:t>visās mācību jomās</a:t>
            </a:r>
            <a:br>
              <a:rPr lang="lv" sz="2400"/>
            </a:br>
            <a:br>
              <a:rPr lang="lv" sz="2400"/>
            </a:b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3"/>
          <p:cNvSpPr txBox="1"/>
          <p:nvPr>
            <p:ph type="title"/>
          </p:nvPr>
        </p:nvSpPr>
        <p:spPr>
          <a:xfrm>
            <a:off x="2110189" y="942974"/>
            <a:ext cx="6672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lang="lv" sz="2400"/>
              <a:t>Vispārējās vidējās izglītības </a:t>
            </a:r>
            <a:br>
              <a:rPr b="0" lang="lv" sz="2400"/>
            </a:br>
            <a:r>
              <a:rPr b="0" lang="lv" sz="2400"/>
              <a:t>ieguvei skolēns </a:t>
            </a:r>
            <a:br>
              <a:rPr lang="lv" sz="2400"/>
            </a:br>
            <a:br>
              <a:rPr lang="lv" sz="2400"/>
            </a:br>
            <a:r>
              <a:rPr lang="lv" sz="3300"/>
              <a:t>3.</a:t>
            </a:r>
            <a:br>
              <a:rPr lang="lv" sz="3300"/>
            </a:br>
            <a:r>
              <a:rPr lang="lv" sz="3300"/>
              <a:t>Apgūst 3 padziļinātos kursus;</a:t>
            </a:r>
            <a:br>
              <a:rPr lang="lv" sz="3300"/>
            </a:br>
            <a:br>
              <a:rPr lang="lv" sz="3300"/>
            </a:br>
            <a:r>
              <a:rPr lang="lv" sz="3300"/>
              <a:t>Saistībā ar vienu no tiem –</a:t>
            </a:r>
            <a:br>
              <a:rPr lang="lv" sz="3300"/>
            </a:br>
            <a:r>
              <a:rPr lang="lv" sz="3300"/>
              <a:t>īsteno un aizstāv patstāvīgu</a:t>
            </a:r>
            <a:br>
              <a:rPr lang="lv" sz="3300"/>
            </a:br>
            <a:r>
              <a:rPr lang="lv" sz="3300"/>
              <a:t>pētniecības, jaunrades vai sabiedrisko darbu</a:t>
            </a:r>
            <a:br>
              <a:rPr lang="lv" sz="2400"/>
            </a:br>
            <a:br>
              <a:rPr lang="lv" sz="2400"/>
            </a:b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4"/>
          <p:cNvSpPr txBox="1"/>
          <p:nvPr>
            <p:ph type="title"/>
          </p:nvPr>
        </p:nvSpPr>
        <p:spPr>
          <a:xfrm>
            <a:off x="2110189" y="942974"/>
            <a:ext cx="6672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lang="lv" sz="2400"/>
              <a:t>Vispārējās vidējās izglītības </a:t>
            </a:r>
            <a:br>
              <a:rPr b="0" lang="lv" sz="2400"/>
            </a:br>
            <a:r>
              <a:rPr b="0" lang="lv" sz="2400"/>
              <a:t>ieguvei skolēns </a:t>
            </a:r>
            <a:br>
              <a:rPr lang="lv" sz="2400"/>
            </a:br>
            <a:br>
              <a:rPr lang="lv" sz="2400"/>
            </a:br>
            <a:r>
              <a:rPr lang="lv" sz="3300"/>
              <a:t>4</a:t>
            </a:r>
            <a:r>
              <a:rPr lang="lv" sz="3300"/>
              <a:t>.</a:t>
            </a:r>
            <a:br>
              <a:rPr lang="lv" sz="3300"/>
            </a:br>
            <a:r>
              <a:rPr lang="lv" sz="2400"/>
              <a:t>Latviešu valodā </a:t>
            </a:r>
            <a:r>
              <a:rPr b="0" lang="lv" sz="2400"/>
              <a:t>(vismaz optimālajā līmenī);</a:t>
            </a:r>
            <a:br>
              <a:rPr b="0" lang="lv" sz="2400"/>
            </a:br>
            <a:r>
              <a:rPr lang="lv" sz="2400"/>
              <a:t>Svešvalodā </a:t>
            </a:r>
            <a:r>
              <a:rPr b="0" lang="lv" sz="2400"/>
              <a:t>(angļu, vācu vai franču – vismaz optim. līmenī);</a:t>
            </a:r>
            <a:br>
              <a:rPr lang="lv" sz="2400"/>
            </a:br>
            <a:r>
              <a:rPr lang="lv" sz="2400"/>
              <a:t>Matemātikā </a:t>
            </a:r>
            <a:r>
              <a:rPr b="0" lang="lv" sz="2400"/>
              <a:t>(vispārīgajā, optimālajā vai augstākajā);</a:t>
            </a:r>
            <a:br>
              <a:rPr b="0" lang="lv" sz="2400"/>
            </a:br>
            <a:br>
              <a:rPr b="0" lang="lv" sz="2400"/>
            </a:br>
            <a:r>
              <a:rPr lang="lv" sz="2400"/>
              <a:t>divos no padziļinātajiem kursiem </a:t>
            </a:r>
            <a:r>
              <a:rPr b="0" lang="lv" sz="2400"/>
              <a:t>(augstākajā līmenī).</a:t>
            </a:r>
            <a:br>
              <a:rPr lang="lv" sz="2400"/>
            </a:b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5"/>
          <p:cNvSpPr txBox="1"/>
          <p:nvPr>
            <p:ph type="title"/>
          </p:nvPr>
        </p:nvSpPr>
        <p:spPr>
          <a:xfrm>
            <a:off x="326623" y="312821"/>
            <a:ext cx="6410400" cy="967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Citas jaunā modeļa iespējas</a:t>
            </a:r>
            <a:endParaRPr/>
          </a:p>
        </p:txBody>
      </p:sp>
      <p:sp>
        <p:nvSpPr>
          <p:cNvPr id="366" name="Google Shape;366;p75"/>
          <p:cNvSpPr txBox="1"/>
          <p:nvPr>
            <p:ph idx="1" type="body"/>
          </p:nvPr>
        </p:nvSpPr>
        <p:spPr>
          <a:xfrm>
            <a:off x="974558" y="1540042"/>
            <a:ext cx="7339200" cy="2779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spcBef>
                <a:spcPts val="500"/>
              </a:spcBef>
              <a:spcAft>
                <a:spcPts val="0"/>
              </a:spcAft>
              <a:buSzPts val="2200"/>
              <a:buAutoNum type="arabicPeriod"/>
            </a:pPr>
            <a:r>
              <a:rPr lang="lv" sz="2200"/>
              <a:t>Iespēja mācību saturu organizēt modulāri.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" sz="2200"/>
              <a:t>Iespēja atsevišķus kursus vai to daļas īstenot Eiropas savienības valodās.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" sz="2200"/>
              <a:t>Iespēja atsevišķus kursus vai to daļas īstenot sadarbībā ar partneriem.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" sz="2200"/>
              <a:t>Iespēja pielīdzināt skolēna ārpusskolas pieredzi. 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6"/>
          <p:cNvSpPr txBox="1"/>
          <p:nvPr>
            <p:ph type="title"/>
          </p:nvPr>
        </p:nvSpPr>
        <p:spPr>
          <a:xfrm>
            <a:off x="326623" y="312821"/>
            <a:ext cx="6410400" cy="967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Ogres 1. vidusskolas ceļš</a:t>
            </a:r>
            <a:endParaRPr/>
          </a:p>
        </p:txBody>
      </p:sp>
      <p:sp>
        <p:nvSpPr>
          <p:cNvPr id="372" name="Google Shape;372;p76"/>
          <p:cNvSpPr txBox="1"/>
          <p:nvPr>
            <p:ph idx="1" type="body"/>
          </p:nvPr>
        </p:nvSpPr>
        <p:spPr>
          <a:xfrm>
            <a:off x="974550" y="930452"/>
            <a:ext cx="7339200" cy="3555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lv" sz="2000"/>
              <a:t>Iespēja katram skolēnam izveidot savu individuālo plānu: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lv" sz="2000"/>
              <a:t>izvēlēties 3 no 8 skolas piedāvātajiem padziļinātajiem kursiem;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lv" sz="2000"/>
              <a:t>izvēlēties 1 vai 2 no skolas piedāvātajiem specializētajiem kursiem;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lv" sz="2000"/>
              <a:t>iespējams, izvēlēties kādu jomu, kuru apgūt vispārīgā, ne optimālā līmenī.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lv" sz="2000"/>
              <a:t>Mācību procesa modulāra organizācija - tiecamies uz ne vairāk kā 8 mācību priekšmetiem nedēļā.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lv" sz="2000"/>
              <a:t>Sadarbība ar partneriem kursu vai kursu daļu nodrošināšanā.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7"/>
          <p:cNvSpPr txBox="1"/>
          <p:nvPr>
            <p:ph type="title"/>
          </p:nvPr>
        </p:nvSpPr>
        <p:spPr>
          <a:xfrm>
            <a:off x="326623" y="312821"/>
            <a:ext cx="6410400" cy="967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Ogres 1. vidusskolas izvēles</a:t>
            </a:r>
            <a:endParaRPr/>
          </a:p>
        </p:txBody>
      </p:sp>
      <p:sp>
        <p:nvSpPr>
          <p:cNvPr id="378" name="Google Shape;378;p77"/>
          <p:cNvSpPr txBox="1"/>
          <p:nvPr>
            <p:ph idx="1" type="body"/>
          </p:nvPr>
        </p:nvSpPr>
        <p:spPr>
          <a:xfrm>
            <a:off x="974550" y="930452"/>
            <a:ext cx="7339200" cy="3555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lv" sz="2000"/>
              <a:t>Kurus 8 no 12 padziļinātajiem kursiem īstenot?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lv" sz="2000"/>
              <a:t>Kurus 3 - 4 specializētos kursus īstenot?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lv" sz="2000"/>
              <a:t>Vai un kurās jomās piedāvāt vispārīgā līmeņa pamatkursus?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lv" sz="2000"/>
              <a:t>Vai un kurus kursus vai to daļas īstenot sadarbībā ar citiem partneriem?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lv" sz="2000"/>
              <a:t>Kā veidot modulāro apmācību?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lv" sz="2000"/>
              <a:t>Kā veidot klases vai grupas jaunajā situācijā?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lv" sz="2000"/>
              <a:t>Citi jautājumi.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8"/>
          <p:cNvSpPr txBox="1"/>
          <p:nvPr>
            <p:ph type="title"/>
          </p:nvPr>
        </p:nvSpPr>
        <p:spPr>
          <a:xfrm>
            <a:off x="2642347" y="1351429"/>
            <a:ext cx="3872700" cy="11799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Iejūtamies sešpadsmitgadnieka lomā!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9"/>
          <p:cNvSpPr txBox="1"/>
          <p:nvPr>
            <p:ph type="title"/>
          </p:nvPr>
        </p:nvSpPr>
        <p:spPr>
          <a:xfrm>
            <a:off x="2642347" y="2037229"/>
            <a:ext cx="3872700" cy="11799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Mūsu skolas 9. klašu skolēnu un vidusskolēnu aptaujas rezultāti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2"/>
          <p:cNvSpPr txBox="1"/>
          <p:nvPr>
            <p:ph type="title"/>
          </p:nvPr>
        </p:nvSpPr>
        <p:spPr>
          <a:xfrm>
            <a:off x="326623" y="312821"/>
            <a:ext cx="6410400" cy="967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Darba kārtība</a:t>
            </a:r>
            <a:endParaRPr/>
          </a:p>
        </p:txBody>
      </p:sp>
      <p:sp>
        <p:nvSpPr>
          <p:cNvPr id="286" name="Google Shape;286;p62"/>
          <p:cNvSpPr txBox="1"/>
          <p:nvPr>
            <p:ph idx="1" type="body"/>
          </p:nvPr>
        </p:nvSpPr>
        <p:spPr>
          <a:xfrm>
            <a:off x="974558" y="930442"/>
            <a:ext cx="7339200" cy="2779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lv" sz="2200" u="sng"/>
              <a:t>18.30</a:t>
            </a:r>
            <a:r>
              <a:rPr lang="lv" sz="2200"/>
              <a:t> jaunais vidusskolas standarts. Ko tas nosaka un kā tiks īstenots Ogres 1. vidusskolā?</a:t>
            </a:r>
            <a:endParaRPr sz="22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lv" sz="2200" u="sng"/>
              <a:t>19.00</a:t>
            </a:r>
            <a:r>
              <a:rPr lang="lv" sz="2200"/>
              <a:t> iejūtamies sešpadsmitgadnieka kurpēs. Kādas ir mūsu un mūsu bērnu izvēles?</a:t>
            </a:r>
            <a:endParaRPr sz="22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lv" sz="2200" u="sng"/>
              <a:t>19.20</a:t>
            </a:r>
            <a:r>
              <a:rPr lang="lv" sz="2200"/>
              <a:t> vecāku diskusija - ieteikumi, redzējums un vēlmes.</a:t>
            </a:r>
            <a:endParaRPr sz="22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lv" sz="2200" u="sng"/>
              <a:t>19.50</a:t>
            </a:r>
            <a:r>
              <a:rPr lang="lv" sz="2200"/>
              <a:t> sarunas kopsavilkums un turpmākie soļi.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" name="Google Shape;393;p80"/>
          <p:cNvGraphicFramePr/>
          <p:nvPr/>
        </p:nvGraphicFramePr>
        <p:xfrm>
          <a:off x="667688" y="108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{2667D2A5-F928-4F4A-B2CC-23D3B4A706D0}</a:tableStyleId>
              </a:tblPr>
              <a:tblGrid>
                <a:gridCol w="649650"/>
                <a:gridCol w="2527700"/>
                <a:gridCol w="2280925"/>
                <a:gridCol w="2350350"/>
              </a:tblGrid>
              <a:tr h="306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Visi 9. klašu skolēni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9. klašu skolēni, kuru vidējais vērtējums lielāks kā 6 balles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Visi vidusskolēni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</a:tr>
              <a:tr h="20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1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Angļu valoda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Angļu valoda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Angļu valoda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20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2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Dizains un tehnoloģijas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Ģeogrāfija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Sociālās zinātnes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20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3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Matemātika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Matemātika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Matemātika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20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4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Ģeogrāfija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Dizains un tehnoloģijas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Dizains un tehnoloģijas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5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Programmēšana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Vēsture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Kultūra un māksla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6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Vēsture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Programmēšana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Latviešu valoda un literatūra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7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Latviešu valoda un literatūra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Bioloģija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Bioloģija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8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Sociālās zinātnes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Sociālās zinātnes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Ģeogrāfija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9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Bioloģija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Latviešu valoda un literatūra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Programmēšana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10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Kultūra un māksla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Kultūra un māksla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Vēsture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11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Fizika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Ķīmija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Ķīmija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12</a:t>
                      </a:r>
                      <a:endParaRPr sz="1200"/>
                    </a:p>
                  </a:txBody>
                  <a:tcPr marT="91425" marB="91425" marR="91425" marL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Ķīmija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Fizika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200"/>
                        <a:t>Fizika II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v" sz="2700">
                <a:solidFill>
                  <a:srgbClr val="7C51A0"/>
                </a:solidFill>
              </a:rPr>
              <a:t>Skolēnus interesējošie specializētie kursi</a:t>
            </a:r>
            <a:endParaRPr b="1" sz="2700">
              <a:solidFill>
                <a:srgbClr val="7C51A0"/>
              </a:solidFill>
            </a:endParaRPr>
          </a:p>
        </p:txBody>
      </p:sp>
      <p:graphicFrame>
        <p:nvGraphicFramePr>
          <p:cNvPr id="399" name="Google Shape;399;p81"/>
          <p:cNvGraphicFramePr/>
          <p:nvPr/>
        </p:nvGraphicFramePr>
        <p:xfrm>
          <a:off x="952500" y="156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{2667D2A5-F928-4F4A-B2CC-23D3B4A706D0}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>
                          <a:solidFill>
                            <a:schemeClr val="dk1"/>
                          </a:solidFill>
                        </a:rPr>
                        <a:t>Visi 9. klašu skolēni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>
                          <a:solidFill>
                            <a:schemeClr val="dk1"/>
                          </a:solidFill>
                        </a:rPr>
                        <a:t>Visi vidusskolēni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/>
                        <a:t>Uzņēmējdarbības pamati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/>
                        <a:t>Spāņu valoda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/>
                        <a:t>Franču valoda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>
                          <a:solidFill>
                            <a:schemeClr val="dk1"/>
                          </a:solidFill>
                        </a:rPr>
                        <a:t>Uzņēmējdarbības pamati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>
                          <a:solidFill>
                            <a:schemeClr val="dk1"/>
                          </a:solidFill>
                        </a:rPr>
                        <a:t>Publiskā uzstāšanās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>
                          <a:solidFill>
                            <a:schemeClr val="dk1"/>
                          </a:solidFill>
                        </a:rPr>
                        <a:t>Spāņu valoda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/>
                        <a:t>Astronomija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/>
                        <a:t>Ķīniešu valoda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/>
                        <a:t>Digitālais dizains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>
                          <a:solidFill>
                            <a:schemeClr val="dk1"/>
                          </a:solidFill>
                        </a:rPr>
                        <a:t>Filozofija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>
                          <a:solidFill>
                            <a:schemeClr val="dk1"/>
                          </a:solidFill>
                        </a:rPr>
                        <a:t>Digitālais dizains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>
                          <a:solidFill>
                            <a:schemeClr val="dk1"/>
                          </a:solidFill>
                        </a:rPr>
                        <a:t>Franču valoda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00" name="Google Shape;400;p81"/>
          <p:cNvSpPr/>
          <p:nvPr/>
        </p:nvSpPr>
        <p:spPr>
          <a:xfrm>
            <a:off x="952500" y="3881375"/>
            <a:ext cx="546300" cy="572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81"/>
          <p:cNvSpPr txBox="1"/>
          <p:nvPr/>
        </p:nvSpPr>
        <p:spPr>
          <a:xfrm>
            <a:off x="1637100" y="3881375"/>
            <a:ext cx="65544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Japāņu valoda, jurisprudence, psiholoģija, autoskola, ēst gatavošanu, itāļu valoda, anatomija, politika, sports, dejas, arhitektūra, teātris un drāma, kulturoloģija.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v" sz="2400"/>
              <a:t>Mācību priekšmeti, kurus skolēni vēlētos mācīties iespējami mazā apjomā</a:t>
            </a:r>
            <a:endParaRPr sz="2400"/>
          </a:p>
        </p:txBody>
      </p:sp>
      <p:pic>
        <p:nvPicPr>
          <p:cNvPr id="407" name="Google Shape;407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738" y="1272550"/>
            <a:ext cx="5924525" cy="35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eidlapu atbilžu diagrammu. Jautājuma nosaukums: Kāda palīdzība Tev nepieciešama izglītības iestādes izvēlei?. Atbilžu skaits: 188 atbildes." id="414" name="Google Shape;414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50" y="320400"/>
            <a:ext cx="8679900" cy="450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3"/>
          <p:cNvSpPr txBox="1"/>
          <p:nvPr>
            <p:ph type="title"/>
          </p:nvPr>
        </p:nvSpPr>
        <p:spPr>
          <a:xfrm>
            <a:off x="762622" y="1314404"/>
            <a:ext cx="75438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br>
              <a:rPr b="0" i="1" lang="lv" sz="3600"/>
            </a:br>
            <a:endParaRPr b="0" i="1" sz="3600"/>
          </a:p>
        </p:txBody>
      </p:sp>
      <p:sp>
        <p:nvSpPr>
          <p:cNvPr id="293" name="Google Shape;293;p63"/>
          <p:cNvSpPr txBox="1"/>
          <p:nvPr/>
        </p:nvSpPr>
        <p:spPr>
          <a:xfrm>
            <a:off x="30400" y="0"/>
            <a:ext cx="9144000" cy="22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v" sz="2700">
                <a:solidFill>
                  <a:srgbClr val="FFFFFF"/>
                </a:solidFill>
              </a:rPr>
              <a:t>Jautājumiem un līdzdalībai aptaujās!</a:t>
            </a:r>
            <a:endParaRPr b="1" sz="2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294" name="Google Shape;294;p63"/>
          <p:cNvSpPr txBox="1"/>
          <p:nvPr/>
        </p:nvSpPr>
        <p:spPr>
          <a:xfrm>
            <a:off x="0" y="3720550"/>
            <a:ext cx="91440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v" sz="4800">
                <a:solidFill>
                  <a:srgbClr val="FFFFFF"/>
                </a:solidFill>
              </a:rPr>
              <a:t>KALNASKOLA</a:t>
            </a:r>
            <a:endParaRPr b="1" sz="4800">
              <a:solidFill>
                <a:srgbClr val="FFFFFF"/>
              </a:solidFill>
            </a:endParaRPr>
          </a:p>
        </p:txBody>
      </p:sp>
      <p:pic>
        <p:nvPicPr>
          <p:cNvPr id="295" name="Google Shape;29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787" y="1947377"/>
            <a:ext cx="3571483" cy="113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4"/>
          <p:cNvSpPr txBox="1"/>
          <p:nvPr>
            <p:ph type="title"/>
          </p:nvPr>
        </p:nvSpPr>
        <p:spPr>
          <a:xfrm>
            <a:off x="326623" y="312821"/>
            <a:ext cx="6410400" cy="967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 sz="2400"/>
              <a:t>Kāpēc nepieciešamas izmaiņas vidusskolas saturā un darba organizācijā?</a:t>
            </a:r>
            <a:endParaRPr sz="2400"/>
          </a:p>
        </p:txBody>
      </p:sp>
      <p:sp>
        <p:nvSpPr>
          <p:cNvPr id="301" name="Google Shape;301;p64"/>
          <p:cNvSpPr txBox="1"/>
          <p:nvPr>
            <p:ph idx="1" type="body"/>
          </p:nvPr>
        </p:nvSpPr>
        <p:spPr>
          <a:xfrm>
            <a:off x="974550" y="1159052"/>
            <a:ext cx="7339200" cy="3339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lv" sz="2000"/>
              <a:t>Šobrīd vidusskolēni mācās vienlaicīgi mācās daudz mācību priekšmetus, līdz ar to: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lv" sz="2000"/>
              <a:t>zūd iespēja iedziļināties tajos mācību priekšmetos, kas sevišķi interesē;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lv" sz="2000"/>
              <a:t>skolēna mācību pieredze ir saraustīta, fragmentēta;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lv" sz="2000"/>
              <a:t>katrā mācību priekšetā apgūtais zināšanu un prasmju apjoms nav pietiekams, lai iestātos labākajās ārzemju augstskolās.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lv" sz="2000"/>
              <a:t>Skolēniem ir maza iespēja ietekmēt savu izglītības ceļu.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lv" sz="2000"/>
              <a:t>Mācību saturs tiek atjaunots reizi desmit gados.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5"/>
          <p:cNvSpPr txBox="1"/>
          <p:nvPr>
            <p:ph type="title"/>
          </p:nvPr>
        </p:nvSpPr>
        <p:spPr>
          <a:xfrm>
            <a:off x="244975" y="234625"/>
            <a:ext cx="53685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lv"/>
              <a:t>Vidējās izglītības pakāpes loma</a:t>
            </a:r>
            <a:endParaRPr/>
          </a:p>
        </p:txBody>
      </p:sp>
      <p:sp>
        <p:nvSpPr>
          <p:cNvPr id="307" name="Google Shape;307;p65"/>
          <p:cNvSpPr txBox="1"/>
          <p:nvPr>
            <p:ph idx="1" type="body"/>
          </p:nvPr>
        </p:nvSpPr>
        <p:spPr>
          <a:xfrm>
            <a:off x="730927" y="1369900"/>
            <a:ext cx="7098600" cy="20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lv" sz="2100">
                <a:latin typeface="Arial"/>
                <a:ea typeface="Arial"/>
                <a:cs typeface="Arial"/>
                <a:sym typeface="Arial"/>
              </a:rPr>
              <a:t>Vidējās izglītības pakāpes loma ir </a:t>
            </a:r>
            <a:r>
              <a:rPr b="1" lang="lv" sz="2100"/>
              <a:t>iespēja </a:t>
            </a:r>
            <a:r>
              <a:rPr b="1" lang="lv" sz="2100">
                <a:latin typeface="Arial"/>
                <a:ea typeface="Arial"/>
                <a:cs typeface="Arial"/>
                <a:sym typeface="Arial"/>
              </a:rPr>
              <a:t>iedziļināties atbilstoši jaunieša interesēm un nākotnes mērķiem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374650" lvl="0" marL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AutoNum type="arabicPeriod"/>
            </a:pPr>
            <a:r>
              <a:rPr b="1" lang="lv" sz="2100">
                <a:latin typeface="Arial"/>
                <a:ea typeface="Arial"/>
                <a:cs typeface="Arial"/>
                <a:sym typeface="Arial"/>
              </a:rPr>
              <a:t>padziļinot un vispārinot </a:t>
            </a:r>
            <a:r>
              <a:rPr lang="lv" sz="2100">
                <a:latin typeface="Arial"/>
                <a:ea typeface="Arial"/>
                <a:cs typeface="Arial"/>
                <a:sym typeface="Arial"/>
              </a:rPr>
              <a:t>pamatizglītībā apgūto </a:t>
            </a:r>
            <a:br>
              <a:rPr lang="lv" sz="2100">
                <a:latin typeface="Arial"/>
                <a:ea typeface="Arial"/>
                <a:cs typeface="Arial"/>
                <a:sym typeface="Arial"/>
              </a:rPr>
            </a:br>
            <a:r>
              <a:rPr lang="lv" sz="2100">
                <a:latin typeface="Arial"/>
                <a:ea typeface="Arial"/>
                <a:cs typeface="Arial"/>
                <a:sym typeface="Arial"/>
              </a:rPr>
              <a:t>(10./11. klase), </a:t>
            </a:r>
            <a:endParaRPr/>
          </a:p>
          <a:p>
            <a:pPr indent="-241300" lvl="0" marL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374650" lvl="0" marL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AutoNum type="arabicPeriod"/>
            </a:pPr>
            <a:r>
              <a:rPr b="1" lang="lv" sz="2100">
                <a:latin typeface="Arial"/>
                <a:ea typeface="Arial"/>
                <a:cs typeface="Arial"/>
                <a:sym typeface="Arial"/>
              </a:rPr>
              <a:t>mācoties dziļāk, šaurākā mācību jomu lokā </a:t>
            </a:r>
            <a:br>
              <a:rPr lang="lv" sz="2100">
                <a:latin typeface="Arial"/>
                <a:ea typeface="Arial"/>
                <a:cs typeface="Arial"/>
                <a:sym typeface="Arial"/>
              </a:rPr>
            </a:br>
            <a:r>
              <a:rPr lang="lv" sz="2100">
                <a:latin typeface="Arial"/>
                <a:ea typeface="Arial"/>
                <a:cs typeface="Arial"/>
                <a:sym typeface="Arial"/>
              </a:rPr>
              <a:t>(11./12. klase).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6"/>
          <p:cNvSpPr txBox="1"/>
          <p:nvPr>
            <p:ph type="title"/>
          </p:nvPr>
        </p:nvSpPr>
        <p:spPr>
          <a:xfrm>
            <a:off x="244966" y="234616"/>
            <a:ext cx="4800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SzPts val="2700"/>
              <a:buFont typeface="Verdana"/>
              <a:buNone/>
            </a:pPr>
            <a:r>
              <a:rPr lang="lv">
                <a:solidFill>
                  <a:srgbClr val="8064A2"/>
                </a:solidFill>
                <a:latin typeface="Verdana"/>
                <a:ea typeface="Verdana"/>
                <a:cs typeface="Verdana"/>
                <a:sym typeface="Verdana"/>
              </a:rPr>
              <a:t>Obligātā mācību satura ietvars</a:t>
            </a:r>
            <a:br>
              <a:rPr lang="lv">
                <a:solidFill>
                  <a:srgbClr val="8064A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000">
              <a:solidFill>
                <a:srgbClr val="8064A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314" name="Google Shape;314;p66"/>
          <p:cNvGraphicFramePr/>
          <p:nvPr/>
        </p:nvGraphicFramePr>
        <p:xfrm>
          <a:off x="890722" y="11180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{D47A6DC0-E333-47E1-A84A-A343D7C3C8C3}</a:tableStyleId>
              </a:tblPr>
              <a:tblGrid>
                <a:gridCol w="2269625"/>
                <a:gridCol w="2393050"/>
                <a:gridCol w="2210050"/>
              </a:tblGrid>
              <a:tr h="49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lv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Mācību jomas</a:t>
                      </a:r>
                      <a:endParaRPr b="1" i="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925" marB="91925" marR="91925" marL="9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30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30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52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lv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Caurviju prasmes</a:t>
                      </a:r>
                      <a:endParaRPr b="1" i="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925" marB="91925" marR="91925" marL="91925" anchor="ctr">
                    <a:lnL cap="flat" cmpd="sng" w="12700">
                      <a:solidFill>
                        <a:srgbClr val="7030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30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30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52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lv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Tikumi</a:t>
                      </a:r>
                      <a:endParaRPr b="1" i="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925" marB="91925" marR="91925" marL="91925" anchor="ctr">
                    <a:lnL cap="flat" cmpd="sng" w="12700">
                      <a:solidFill>
                        <a:srgbClr val="7030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30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5299"/>
                    </a:solidFill>
                  </a:tcPr>
                </a:tc>
              </a:tr>
              <a:tr h="2635600">
                <a:tc>
                  <a:txBody>
                    <a:bodyPr/>
                    <a:lstStyle/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Valodu </a:t>
                      </a:r>
                      <a:endParaRPr/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Sociālā un pilsoniskā</a:t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Kultūras izpratnes un pašizpausmes mākslā</a:t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Dabaszinātņu</a:t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Matemātikas</a:t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Tehnoloģiju </a:t>
                      </a:r>
                      <a:endParaRPr/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Veselības</a:t>
                      </a:r>
                      <a:r>
                        <a:rPr lang="lv">
                          <a:solidFill>
                            <a:srgbClr val="7E649E"/>
                          </a:solidFill>
                        </a:rPr>
                        <a:t>, drošības un</a:t>
                      </a: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fiziskās aktivitātes</a:t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159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925" marB="91925" marR="91925" marL="9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30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30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Kritiskā domāšana un problēmrisināšana</a:t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Jaunrade un uzņēmējspēja</a:t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Pašvadīta mācīšanās</a:t>
                      </a:r>
                      <a:endParaRPr/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Sadarbība</a:t>
                      </a:r>
                      <a:endParaRPr/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Pilsoniskā līdzdalība</a:t>
                      </a:r>
                      <a:endParaRPr/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Digitālā</a:t>
                      </a:r>
                      <a:endParaRPr/>
                    </a:p>
                  </a:txBody>
                  <a:tcPr marT="91925" marB="91925" marR="91925" marL="91925">
                    <a:lnL cap="flat" cmpd="sng" w="12700">
                      <a:solidFill>
                        <a:srgbClr val="7030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30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30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Atbildība / Centība</a:t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Drosme / Godīgums</a:t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Gudrība / Laipnība</a:t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Līdzcietība / Mērenība</a:t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Savaldība / Solidaritāte</a:t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413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649E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lv" u="none" cap="none" strike="noStrike">
                          <a:solidFill>
                            <a:srgbClr val="7E649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Taisnīgums / Tolerance</a:t>
                      </a:r>
                      <a:endParaRPr/>
                    </a:p>
                    <a:p>
                      <a:pPr indent="-2159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15900" lvl="0" marL="215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u="none" cap="none" strike="noStrike">
                        <a:solidFill>
                          <a:srgbClr val="7E649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925" marB="91925" marR="91925" marL="91925">
                    <a:lnL cap="flat" cmpd="sng" w="12700">
                      <a:solidFill>
                        <a:srgbClr val="7030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30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8"/>
          <p:cNvSpPr txBox="1"/>
          <p:nvPr>
            <p:ph type="title"/>
          </p:nvPr>
        </p:nvSpPr>
        <p:spPr>
          <a:xfrm>
            <a:off x="244966" y="234616"/>
            <a:ext cx="48306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lv"/>
              <a:t>Mācību satura </a:t>
            </a:r>
            <a:br>
              <a:rPr lang="lv"/>
            </a:br>
            <a:r>
              <a:rPr lang="lv"/>
              <a:t>apguves līmeņi</a:t>
            </a:r>
            <a:endParaRPr/>
          </a:p>
        </p:txBody>
      </p:sp>
      <p:pic>
        <p:nvPicPr>
          <p:cNvPr id="327" name="Google Shape;32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9856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kola203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C51A0"/>
      </a:accent1>
      <a:accent2>
        <a:srgbClr val="F89C33"/>
      </a:accent2>
      <a:accent3>
        <a:srgbClr val="00B4A4"/>
      </a:accent3>
      <a:accent4>
        <a:srgbClr val="F96C4B"/>
      </a:accent4>
      <a:accent5>
        <a:srgbClr val="65BAE8"/>
      </a:accent5>
      <a:accent6>
        <a:srgbClr val="22A862"/>
      </a:accent6>
      <a:hlink>
        <a:srgbClr val="7C51A0"/>
      </a:hlink>
      <a:folHlink>
        <a:srgbClr val="F89C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