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137" r:id="rId4"/>
  </p:sldMasterIdLst>
  <p:notesMasterIdLst>
    <p:notesMasterId r:id="rId25"/>
  </p:notesMasterIdLst>
  <p:handoutMasterIdLst>
    <p:handoutMasterId r:id="rId26"/>
  </p:handoutMasterIdLst>
  <p:sldIdLst>
    <p:sldId id="256" r:id="rId5"/>
    <p:sldId id="284" r:id="rId6"/>
    <p:sldId id="261" r:id="rId7"/>
    <p:sldId id="267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83" r:id="rId17"/>
    <p:sldId id="277" r:id="rId18"/>
    <p:sldId id="279" r:id="rId19"/>
    <p:sldId id="278" r:id="rId20"/>
    <p:sldId id="280" r:id="rId21"/>
    <p:sldId id="268" r:id="rId22"/>
    <p:sldId id="281" r:id="rId23"/>
    <p:sldId id="282" r:id="rId24"/>
  </p:sldIdLst>
  <p:sldSz cx="12188825" cy="6858000"/>
  <p:notesSz cx="67452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2880">
          <p15:clr>
            <a:srgbClr val="A4A3A4"/>
          </p15:clr>
        </p15:guide>
        <p15:guide id="5" orient="horz" pos="3216">
          <p15:clr>
            <a:srgbClr val="A4A3A4"/>
          </p15:clr>
        </p15:guide>
        <p15:guide id="6" orient="horz" pos="816">
          <p15:clr>
            <a:srgbClr val="A4A3A4"/>
          </p15:clr>
        </p15:guide>
        <p15:guide id="7" orient="horz" pos="175">
          <p15:clr>
            <a:srgbClr val="A4A3A4"/>
          </p15:clr>
        </p15:guide>
        <p15:guide id="8" pos="3839">
          <p15:clr>
            <a:srgbClr val="A4A3A4"/>
          </p15:clr>
        </p15:guide>
        <p15:guide id="9" pos="959">
          <p15:clr>
            <a:srgbClr val="A4A3A4"/>
          </p15:clr>
        </p15:guide>
        <p15:guide id="10" pos="6719">
          <p15:clr>
            <a:srgbClr val="A4A3A4"/>
          </p15:clr>
        </p15:guide>
        <p15:guide id="11" pos="6143">
          <p15:clr>
            <a:srgbClr val="A4A3A4"/>
          </p15:clr>
        </p15:guide>
        <p15:guide id="12" pos="28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>
      <p:cViewPr varScale="1">
        <p:scale>
          <a:sx n="51" d="100"/>
          <a:sy n="51" d="100"/>
        </p:scale>
        <p:origin x="1164" y="78"/>
      </p:cViewPr>
      <p:guideLst>
        <p:guide orient="horz" pos="2160"/>
        <p:guide orient="horz" pos="1200"/>
        <p:guide orient="horz" pos="3888"/>
        <p:guide orient="horz" pos="2880"/>
        <p:guide orient="horz" pos="3216"/>
        <p:guide orient="horz" pos="816"/>
        <p:guide orient="horz" pos="175"/>
        <p:guide pos="3839"/>
        <p:guide pos="959"/>
        <p:guide pos="6719"/>
        <p:guide pos="6143"/>
        <p:guide pos="28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5" d="100"/>
          <a:sy n="55" d="100"/>
        </p:scale>
        <p:origin x="3072" y="84"/>
      </p:cViewPr>
      <p:guideLst>
        <p:guide orient="horz" pos="3110"/>
        <p:guide pos="2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95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0769" y="0"/>
            <a:ext cx="292295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lv-LV"/>
              <a:t>20.01.2021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295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0769" y="9377316"/>
            <a:ext cx="292295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95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0769" y="0"/>
            <a:ext cx="292295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lv-LV"/>
              <a:t>20.01.2021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2550" y="739775"/>
            <a:ext cx="658018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529" y="4689515"/>
            <a:ext cx="539623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295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0769" y="9377316"/>
            <a:ext cx="292295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lv-LV"/>
              <a:t>Rediģēt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446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lv-LV" smtClean="0"/>
              <a:t>20.01.2021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60209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lv-LV" smtClean="0"/>
              <a:t>20.01.2021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5546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lv-LV" smtClean="0"/>
              <a:t>20.01.2021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0508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lv-LV" smtClean="0"/>
              <a:t>20.01.2021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0953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lv-LV" smtClean="0"/>
              <a:t>20.01.2021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368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lv-LV" smtClean="0"/>
              <a:t>20.01.2021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7591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lv-LV" smtClean="0"/>
              <a:t>20.01.2021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79137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lv-LV" smtClean="0"/>
              <a:t>20.01.2021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1366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lv-LV" smtClean="0"/>
              <a:t>20.01.2021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31590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lv-LV" smtClean="0"/>
              <a:t>20.01.2021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13430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lv-LV" smtClean="0"/>
              <a:pPr/>
              <a:t>20.01.2021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1622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3" r:id="rId6"/>
    <p:sldLayoutId id="2147484144" r:id="rId7"/>
    <p:sldLayoutId id="2147484145" r:id="rId8"/>
    <p:sldLayoutId id="2147484146" r:id="rId9"/>
    <p:sldLayoutId id="2147484147" r:id="rId10"/>
    <p:sldLayoutId id="214748414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izglitiba@ogresnovads.lv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gresnovads.lv/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5820" y="980728"/>
            <a:ext cx="11017224" cy="4032448"/>
          </a:xfrm>
        </p:spPr>
        <p:txBody>
          <a:bodyPr anchor="t">
            <a:normAutofit/>
          </a:bodyPr>
          <a:lstStyle/>
          <a:p>
            <a:pPr defTabSz="914400">
              <a:spcBef>
                <a:spcPts val="0"/>
              </a:spcBef>
            </a:pPr>
            <a:r>
              <a:rPr lang="lv-LV" sz="6000" dirty="0">
                <a:solidFill>
                  <a:srgbClr val="7BA6BF"/>
                </a:solidFill>
                <a:latin typeface="Calibri" panose="020F0502020204030204" pitchFamily="34" charset="0"/>
              </a:rPr>
              <a:t> </a:t>
            </a:r>
            <a:r>
              <a:rPr lang="lv-LV" sz="6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Elektroniskais pieteikumu reģistrs bērnu uzņemšanai 1. klasē vispārējās izglītības iestādēs Ogres pilsētā</a:t>
            </a:r>
            <a:endParaRPr lang="lv-LV" sz="5400" b="1" i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1884" y="5013176"/>
            <a:ext cx="9865096" cy="108012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lv-LV" b="1" i="0" dirty="0">
                <a:solidFill>
                  <a:schemeClr val="accent6">
                    <a:lumMod val="50000"/>
                  </a:schemeClr>
                </a:solidFill>
              </a:rPr>
              <a:t>Informācija </a:t>
            </a:r>
            <a:r>
              <a:rPr lang="lv-LV" sz="3200" b="1" i="0" dirty="0">
                <a:solidFill>
                  <a:schemeClr val="accent6">
                    <a:lumMod val="50000"/>
                  </a:schemeClr>
                </a:solidFill>
              </a:rPr>
              <a:t>2021./2022.</a:t>
            </a:r>
            <a:r>
              <a:rPr lang="lv-LV" b="1" i="0" dirty="0">
                <a:solidFill>
                  <a:schemeClr val="accent6">
                    <a:lumMod val="50000"/>
                  </a:schemeClr>
                </a:solidFill>
              </a:rPr>
              <a:t>mācību gada pirmklasnieku vecākiem</a:t>
            </a:r>
          </a:p>
          <a:p>
            <a:pPr marL="0" indent="0" algn="l">
              <a:spcBef>
                <a:spcPts val="0"/>
              </a:spcBef>
              <a:buNone/>
            </a:pPr>
            <a:endParaRPr lang="lv-LV" b="1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93812" y="476672"/>
            <a:ext cx="3096344" cy="7920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lv-LV" sz="6000" b="1" u="sng" dirty="0">
                <a:solidFill>
                  <a:schemeClr val="accent6">
                    <a:lumMod val="75000"/>
                  </a:schemeClr>
                </a:solidFill>
              </a:rPr>
              <a:t>Kā rīkoties?</a:t>
            </a:r>
          </a:p>
          <a:p>
            <a:pPr marL="0" indent="0">
              <a:buNone/>
            </a:pPr>
            <a:endParaRPr lang="lv-LV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Satura vietturis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052" y="2492896"/>
            <a:ext cx="7272633" cy="3672408"/>
          </a:xfrm>
        </p:spPr>
      </p:pic>
      <p:sp>
        <p:nvSpPr>
          <p:cNvPr id="8" name="Satura vietturis 2"/>
          <p:cNvSpPr txBox="1">
            <a:spLocks/>
          </p:cNvSpPr>
          <p:nvPr/>
        </p:nvSpPr>
        <p:spPr>
          <a:xfrm>
            <a:off x="693812" y="1772816"/>
            <a:ext cx="11017224" cy="504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lv-LV" sz="3600" b="1" dirty="0"/>
              <a:t>Ierakstīt lodziņos bērna vārdu, uzvārdu, personas kodu </a:t>
            </a:r>
          </a:p>
          <a:p>
            <a:pPr marL="0" indent="0">
              <a:buFont typeface="Wingdings" pitchFamily="2" charset="2"/>
              <a:buNone/>
            </a:pPr>
            <a:endParaRPr lang="lv-LV" sz="5200" b="1" dirty="0"/>
          </a:p>
          <a:p>
            <a:pPr marL="0" indent="0">
              <a:buFont typeface="Wingdings" pitchFamily="2" charset="2"/>
              <a:buNone/>
            </a:pPr>
            <a:endParaRPr lang="lv-LV" sz="4400" b="1" dirty="0"/>
          </a:p>
        </p:txBody>
      </p:sp>
    </p:spTree>
    <p:extLst>
      <p:ext uri="{BB962C8B-B14F-4D97-AF65-F5344CB8AC3E}">
        <p14:creationId xmlns:p14="http://schemas.microsoft.com/office/powerpoint/2010/main" val="49707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atura vietturis 2"/>
          <p:cNvSpPr txBox="1">
            <a:spLocks/>
          </p:cNvSpPr>
          <p:nvPr/>
        </p:nvSpPr>
        <p:spPr>
          <a:xfrm>
            <a:off x="621804" y="548680"/>
            <a:ext cx="11201882" cy="1296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lv-LV" sz="6700" b="1" dirty="0">
                <a:solidFill>
                  <a:schemeClr val="accent6">
                    <a:lumMod val="75000"/>
                  </a:schemeClr>
                </a:solidFill>
              </a:rPr>
              <a:t>Ieraksta lodziņos bērna vārdu, uzvārdu, personas kodu, adresi </a:t>
            </a:r>
            <a:br>
              <a:rPr lang="lv-LV" sz="67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lv-LV" sz="6700" b="1" dirty="0">
                <a:solidFill>
                  <a:schemeClr val="accent6">
                    <a:lumMod val="75000"/>
                  </a:schemeClr>
                </a:solidFill>
              </a:rPr>
              <a:t>un  sniedz arī pārējo  prasīto informāciju par bērnu un sevi</a:t>
            </a:r>
          </a:p>
          <a:p>
            <a:pPr marL="0" indent="0">
              <a:buFont typeface="Wingdings" pitchFamily="2" charset="2"/>
              <a:buNone/>
            </a:pPr>
            <a:endParaRPr lang="lv-LV" sz="67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lv-LV" sz="4400" b="1" dirty="0"/>
          </a:p>
        </p:txBody>
      </p:sp>
      <p:pic>
        <p:nvPicPr>
          <p:cNvPr id="5" name="Attēls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9956" y="1844824"/>
            <a:ext cx="6346594" cy="440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41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atura vietturis 2"/>
          <p:cNvSpPr txBox="1">
            <a:spLocks/>
          </p:cNvSpPr>
          <p:nvPr/>
        </p:nvSpPr>
        <p:spPr>
          <a:xfrm>
            <a:off x="405780" y="404664"/>
            <a:ext cx="11201882" cy="12283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lv-LV" sz="3600" b="1" dirty="0">
                <a:solidFill>
                  <a:schemeClr val="accent6">
                    <a:lumMod val="75000"/>
                  </a:schemeClr>
                </a:solidFill>
              </a:rPr>
              <a:t>un  ieraksta informāciju arī par māsu vai brāli, </a:t>
            </a:r>
            <a:br>
              <a:rPr lang="lv-LV" sz="36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lv-LV" sz="3600" b="1" dirty="0">
                <a:solidFill>
                  <a:schemeClr val="accent6">
                    <a:lumMod val="75000"/>
                  </a:schemeClr>
                </a:solidFill>
              </a:rPr>
              <a:t>ja māsa vai brālis mācās tajā pašā skolā</a:t>
            </a:r>
          </a:p>
          <a:p>
            <a:pPr marL="0" indent="0" algn="ctr">
              <a:buFont typeface="Wingdings" pitchFamily="2" charset="2"/>
              <a:buNone/>
            </a:pPr>
            <a:endParaRPr lang="lv-LV" sz="5200" b="1" dirty="0"/>
          </a:p>
          <a:p>
            <a:pPr marL="0" indent="0" algn="ctr">
              <a:buFont typeface="Wingdings" pitchFamily="2" charset="2"/>
              <a:buNone/>
            </a:pPr>
            <a:endParaRPr lang="lv-LV" sz="4400" b="1" dirty="0"/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60" y="1628800"/>
            <a:ext cx="7062379" cy="49549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74732" y="3140968"/>
            <a:ext cx="1944216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lv-LV" sz="4000" b="1" dirty="0"/>
              <a:t>Svarīgi!</a:t>
            </a:r>
          </a:p>
        </p:txBody>
      </p:sp>
      <p:sp>
        <p:nvSpPr>
          <p:cNvPr id="4" name="Lejupvērstā bultiņa 3"/>
          <p:cNvSpPr/>
          <p:nvPr/>
        </p:nvSpPr>
        <p:spPr>
          <a:xfrm rot="6744516">
            <a:off x="6856576" y="1275977"/>
            <a:ext cx="673474" cy="5377783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233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atura vietturis 2"/>
          <p:cNvSpPr txBox="1">
            <a:spLocks/>
          </p:cNvSpPr>
          <p:nvPr/>
        </p:nvSpPr>
        <p:spPr>
          <a:xfrm>
            <a:off x="405780" y="404664"/>
            <a:ext cx="11201882" cy="864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lv-LV" sz="3600" b="1" dirty="0">
                <a:solidFill>
                  <a:schemeClr val="accent6">
                    <a:lumMod val="75000"/>
                  </a:schemeClr>
                </a:solidFill>
              </a:rPr>
              <a:t>Ja bērna vecāks strādā  konkrētajā izglītības iestādē, to norāda </a:t>
            </a:r>
            <a:endParaRPr lang="lv-LV" sz="3600" b="1" dirty="0"/>
          </a:p>
          <a:p>
            <a:pPr marL="0" indent="0" algn="ctr">
              <a:buFont typeface="Wingdings" pitchFamily="2" charset="2"/>
              <a:buNone/>
            </a:pPr>
            <a:endParaRPr lang="lv-LV" sz="5200" b="1" dirty="0"/>
          </a:p>
          <a:p>
            <a:pPr marL="0" indent="0" algn="ctr">
              <a:buFont typeface="Wingdings" pitchFamily="2" charset="2"/>
              <a:buNone/>
            </a:pPr>
            <a:endParaRPr lang="lv-LV" sz="4400" b="1" dirty="0"/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60" y="1628800"/>
            <a:ext cx="7062379" cy="4954927"/>
          </a:xfrm>
          <a:prstGeom prst="rect">
            <a:avLst/>
          </a:prstGeom>
        </p:spPr>
      </p:pic>
      <p:sp>
        <p:nvSpPr>
          <p:cNvPr id="4" name="Lejupvērstā bultiņa 3"/>
          <p:cNvSpPr/>
          <p:nvPr/>
        </p:nvSpPr>
        <p:spPr>
          <a:xfrm rot="6938473">
            <a:off x="6363507" y="1760948"/>
            <a:ext cx="694941" cy="5208312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2736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atura vietturis 2"/>
          <p:cNvSpPr txBox="1">
            <a:spLocks/>
          </p:cNvSpPr>
          <p:nvPr/>
        </p:nvSpPr>
        <p:spPr>
          <a:xfrm>
            <a:off x="837829" y="331656"/>
            <a:ext cx="11201882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lv-LV" sz="3600" b="1" dirty="0">
                <a:solidFill>
                  <a:schemeClr val="accent6">
                    <a:lumMod val="75000"/>
                  </a:schemeClr>
                </a:solidFill>
              </a:rPr>
              <a:t>Rakstot par sevi, norāda arī kontaktinformāciju</a:t>
            </a:r>
          </a:p>
          <a:p>
            <a:pPr marL="0" indent="0">
              <a:buFont typeface="Wingdings" pitchFamily="2" charset="2"/>
              <a:buNone/>
            </a:pPr>
            <a:endParaRPr lang="lv-LV" sz="5200" b="1" dirty="0"/>
          </a:p>
          <a:p>
            <a:pPr marL="0" indent="0">
              <a:buFont typeface="Wingdings" pitchFamily="2" charset="2"/>
              <a:buNone/>
            </a:pPr>
            <a:endParaRPr lang="lv-LV" sz="4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154957" y="1586714"/>
            <a:ext cx="38847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lv-LV" sz="4000" b="1" dirty="0"/>
              <a:t>Svarīgi, lai nepieciešamības gadījumā </a:t>
            </a:r>
            <a:br>
              <a:rPr lang="lv-LV" sz="4000" b="1" dirty="0"/>
            </a:br>
            <a:r>
              <a:rPr lang="lv-LV" sz="4000" b="1" dirty="0"/>
              <a:t>varētu sazināties</a:t>
            </a:r>
          </a:p>
        </p:txBody>
      </p:sp>
      <p:pic>
        <p:nvPicPr>
          <p:cNvPr id="5" name="Attēls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29" y="1343538"/>
            <a:ext cx="7056784" cy="5070998"/>
          </a:xfrm>
          <a:prstGeom prst="rect">
            <a:avLst/>
          </a:prstGeom>
        </p:spPr>
      </p:pic>
      <p:sp>
        <p:nvSpPr>
          <p:cNvPr id="4" name="Lejupvērstā bultiņa 3"/>
          <p:cNvSpPr/>
          <p:nvPr/>
        </p:nvSpPr>
        <p:spPr>
          <a:xfrm rot="4681520">
            <a:off x="6686783" y="2686904"/>
            <a:ext cx="1299537" cy="1397597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943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atura vietturis 2"/>
          <p:cNvSpPr txBox="1">
            <a:spLocks/>
          </p:cNvSpPr>
          <p:nvPr/>
        </p:nvSpPr>
        <p:spPr>
          <a:xfrm>
            <a:off x="837829" y="331656"/>
            <a:ext cx="11201882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lv-LV" sz="4800" b="1" dirty="0">
                <a:solidFill>
                  <a:schemeClr val="accent6">
                    <a:lumMod val="75000"/>
                  </a:schemeClr>
                </a:solidFill>
              </a:rPr>
              <a:t>Piezīmes / papildu informācija</a:t>
            </a:r>
          </a:p>
          <a:p>
            <a:pPr marL="0" indent="0">
              <a:buFont typeface="Wingdings" pitchFamily="2" charset="2"/>
              <a:buNone/>
            </a:pPr>
            <a:endParaRPr lang="lv-LV" sz="5200" b="1" dirty="0"/>
          </a:p>
          <a:p>
            <a:pPr marL="0" indent="0">
              <a:buFont typeface="Wingdings" pitchFamily="2" charset="2"/>
              <a:buNone/>
            </a:pPr>
            <a:endParaRPr lang="lv-LV" sz="4400" b="1" dirty="0"/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028" y="1700808"/>
            <a:ext cx="6373489" cy="4572626"/>
          </a:xfrm>
          <a:prstGeom prst="rect">
            <a:avLst/>
          </a:prstGeom>
        </p:spPr>
      </p:pic>
      <p:sp>
        <p:nvSpPr>
          <p:cNvPr id="6" name="Lejupvērstā bultiņa 5"/>
          <p:cNvSpPr/>
          <p:nvPr/>
        </p:nvSpPr>
        <p:spPr>
          <a:xfrm rot="4681520">
            <a:off x="8063250" y="3726840"/>
            <a:ext cx="1299537" cy="1397597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Mīnus 4"/>
          <p:cNvSpPr/>
          <p:nvPr/>
        </p:nvSpPr>
        <p:spPr>
          <a:xfrm>
            <a:off x="3767130" y="3787750"/>
            <a:ext cx="3744416" cy="1113771"/>
          </a:xfrm>
          <a:prstGeom prst="mathMinus">
            <a:avLst/>
          </a:prstGeom>
          <a:solidFill>
            <a:schemeClr val="bg1"/>
          </a:solidFill>
          <a:effectLst>
            <a:outerShdw blurRad="50800" dist="50800" dir="5400000" algn="ctr" rotWithShape="0">
              <a:srgbClr val="FFFFFF"/>
            </a:outerShdw>
            <a:reflection stA="75000" endPos="65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05675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atura vietturis 2"/>
          <p:cNvSpPr txBox="1">
            <a:spLocks/>
          </p:cNvSpPr>
          <p:nvPr/>
        </p:nvSpPr>
        <p:spPr>
          <a:xfrm>
            <a:off x="3934172" y="1162109"/>
            <a:ext cx="2808311" cy="999305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lv-LV" sz="4800" b="1" dirty="0">
                <a:cs typeface="Times New Roman" panose="02020603050405020304" pitchFamily="18" charset="0"/>
              </a:rPr>
              <a:t>Reģistrēt</a:t>
            </a:r>
          </a:p>
          <a:p>
            <a:pPr marL="0" indent="0">
              <a:buFont typeface="Wingdings" pitchFamily="2" charset="2"/>
              <a:buNone/>
            </a:pPr>
            <a:endParaRPr lang="lv-LV" sz="5200" b="1" dirty="0"/>
          </a:p>
          <a:p>
            <a:pPr marL="0" indent="0">
              <a:buFont typeface="Wingdings" pitchFamily="2" charset="2"/>
              <a:buNone/>
            </a:pPr>
            <a:endParaRPr lang="lv-LV" sz="4400" b="1" dirty="0"/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028" y="2420888"/>
            <a:ext cx="6373489" cy="4572626"/>
          </a:xfrm>
          <a:prstGeom prst="rect">
            <a:avLst/>
          </a:prstGeom>
        </p:spPr>
      </p:pic>
      <p:sp>
        <p:nvSpPr>
          <p:cNvPr id="4" name="Lejupvērstā bultiņa 3"/>
          <p:cNvSpPr/>
          <p:nvPr/>
        </p:nvSpPr>
        <p:spPr>
          <a:xfrm rot="17711768">
            <a:off x="1803628" y="3935568"/>
            <a:ext cx="776246" cy="2468204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Taisnstūris 5"/>
          <p:cNvSpPr/>
          <p:nvPr/>
        </p:nvSpPr>
        <p:spPr>
          <a:xfrm>
            <a:off x="405780" y="455391"/>
            <a:ext cx="1295594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4400" b="1" dirty="0">
                <a:solidFill>
                  <a:schemeClr val="accent6">
                    <a:lumMod val="75000"/>
                  </a:schemeClr>
                </a:solidFill>
              </a:rPr>
              <a:t>Kad prasītā informācija ir aizpildīta, </a:t>
            </a:r>
          </a:p>
          <a:p>
            <a:r>
              <a:rPr lang="lv-LV" sz="4400" b="1" dirty="0">
                <a:solidFill>
                  <a:schemeClr val="accent6">
                    <a:lumMod val="75000"/>
                  </a:schemeClr>
                </a:solidFill>
              </a:rPr>
              <a:t>tad nospiest</a:t>
            </a:r>
            <a:endParaRPr lang="lv-LV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Mīnus 6"/>
          <p:cNvSpPr/>
          <p:nvPr/>
        </p:nvSpPr>
        <p:spPr>
          <a:xfrm>
            <a:off x="3718148" y="4509120"/>
            <a:ext cx="3744416" cy="1113771"/>
          </a:xfrm>
          <a:prstGeom prst="mathMinus">
            <a:avLst/>
          </a:prstGeom>
          <a:solidFill>
            <a:schemeClr val="bg1"/>
          </a:solidFill>
          <a:effectLst>
            <a:outerShdw blurRad="50800" dist="50800" dir="5400000" algn="ctr" rotWithShape="0">
              <a:srgbClr val="FFFFFF"/>
            </a:outerShdw>
            <a:reflection stA="75000" endPos="65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8613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isnstūris 5"/>
          <p:cNvSpPr/>
          <p:nvPr/>
        </p:nvSpPr>
        <p:spPr>
          <a:xfrm>
            <a:off x="1485900" y="476672"/>
            <a:ext cx="89439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4400" b="1" dirty="0">
                <a:solidFill>
                  <a:schemeClr val="accent6">
                    <a:lumMod val="75000"/>
                  </a:schemeClr>
                </a:solidFill>
              </a:rPr>
              <a:t>Paziņojums par veiksmīgu reģistrāciju</a:t>
            </a:r>
            <a:endParaRPr lang="lv-LV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Lejupvērstā bultiņa 3"/>
          <p:cNvSpPr/>
          <p:nvPr/>
        </p:nvSpPr>
        <p:spPr>
          <a:xfrm rot="17367302">
            <a:off x="1121433" y="1909113"/>
            <a:ext cx="728933" cy="1721234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3" name="Attēls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8769" y="1988840"/>
            <a:ext cx="7019182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64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195" y="116632"/>
            <a:ext cx="11161240" cy="1210146"/>
          </a:xfrm>
        </p:spPr>
        <p:txBody>
          <a:bodyPr>
            <a:normAutofit/>
          </a:bodyPr>
          <a:lstStyle/>
          <a:p>
            <a:pPr indent="-274320" algn="ctr">
              <a:spcBef>
                <a:spcPts val="1800"/>
              </a:spcBef>
            </a:pPr>
            <a: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Kas notiek pēc pieteikuma iesniegšanas?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1803" y="1700808"/>
            <a:ext cx="11205632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3600" b="1" dirty="0"/>
              <a:t>Informācija:</a:t>
            </a:r>
          </a:p>
          <a:p>
            <a:r>
              <a:rPr lang="lv-LV" sz="3600" b="1" dirty="0"/>
              <a:t> tiek saglabāta pašvaldības datu bāzē;</a:t>
            </a:r>
          </a:p>
          <a:p>
            <a:r>
              <a:rPr lang="lv-LV" sz="3600" b="1" dirty="0"/>
              <a:t>sistēma ģenerē rindu atbilstoši izstrādātajiem koeficientiem;</a:t>
            </a:r>
          </a:p>
          <a:p>
            <a:r>
              <a:rPr lang="lv-LV" sz="3600" b="1" dirty="0"/>
              <a:t>vecāku ievadītā informācija tiek pārbaudīta un pieteikums apstiprināts.</a:t>
            </a:r>
          </a:p>
          <a:p>
            <a:endParaRPr lang="lv-LV" sz="3600" b="1" dirty="0"/>
          </a:p>
          <a:p>
            <a:endParaRPr lang="lv-LV" sz="3600" b="1" dirty="0"/>
          </a:p>
          <a:p>
            <a:endParaRPr lang="lv-LV" sz="3600" b="1" dirty="0"/>
          </a:p>
          <a:p>
            <a:endParaRPr lang="lv-LV" sz="3600" b="1" dirty="0"/>
          </a:p>
        </p:txBody>
      </p:sp>
    </p:spTree>
    <p:extLst>
      <p:ext uri="{BB962C8B-B14F-4D97-AF65-F5344CB8AC3E}">
        <p14:creationId xmlns:p14="http://schemas.microsoft.com/office/powerpoint/2010/main" val="368414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195" y="116632"/>
            <a:ext cx="11161240" cy="1210146"/>
          </a:xfrm>
        </p:spPr>
        <p:txBody>
          <a:bodyPr>
            <a:normAutofit/>
          </a:bodyPr>
          <a:lstStyle/>
          <a:p>
            <a:pPr indent="-274320" algn="ctr">
              <a:spcBef>
                <a:spcPts val="1800"/>
              </a:spcBef>
            </a:pPr>
            <a: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Kas notiek pēc pieteikuma iesniegšanas?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1803" y="1700808"/>
            <a:ext cx="11205632" cy="4680520"/>
          </a:xfrm>
        </p:spPr>
        <p:txBody>
          <a:bodyPr>
            <a:normAutofit/>
          </a:bodyPr>
          <a:lstStyle/>
          <a:p>
            <a:pPr algn="just"/>
            <a:r>
              <a:rPr lang="lv-LV" sz="3600" b="1" dirty="0"/>
              <a:t>laika posmā līdz </a:t>
            </a:r>
            <a:r>
              <a:rPr lang="lv-LV" sz="5400" b="1" dirty="0">
                <a:latin typeface="Aharoni" panose="02010803020104030203" pitchFamily="2" charset="-79"/>
                <a:cs typeface="Aharoni" panose="02010803020104030203" pitchFamily="2" charset="-79"/>
              </a:rPr>
              <a:t>31</a:t>
            </a:r>
            <a:r>
              <a:rPr lang="lv-LV" sz="3600" b="1" dirty="0"/>
              <a:t>.martam  divreiz mēnesī pašvaldības mājas lapā tiek publicēta situācija par pretendentu rindu uz katru skolu (saraksts ar pieteikumu kodiem un rindas kārtas numuru);</a:t>
            </a:r>
          </a:p>
          <a:p>
            <a:r>
              <a:rPr lang="lv-LV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202</a:t>
            </a:r>
            <a:r>
              <a:rPr lang="en-US" sz="4400" b="1">
                <a:latin typeface="Aharoni" panose="02010803020104030203" pitchFamily="2" charset="-79"/>
                <a:cs typeface="Aharoni" panose="02010803020104030203" pitchFamily="2" charset="-79"/>
              </a:rPr>
              <a:t>1</a:t>
            </a:r>
            <a:r>
              <a:rPr lang="lv-LV" sz="3600" b="1"/>
              <a:t>.</a:t>
            </a:r>
            <a:r>
              <a:rPr lang="lv-LV" sz="3600" b="1" dirty="0"/>
              <a:t>gada </a:t>
            </a:r>
            <a:r>
              <a:rPr lang="lv-LV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15</a:t>
            </a:r>
            <a:r>
              <a:rPr lang="lv-LV" sz="3600" b="1" dirty="0"/>
              <a:t>. aprīlī informācija par vietas piešķiršanu izglītības iestādē tiks publicēta pašvaldības mājas lapā, norādot pieteikuma kodus.</a:t>
            </a:r>
          </a:p>
          <a:p>
            <a:pPr marL="0" indent="0">
              <a:buNone/>
            </a:pPr>
            <a:endParaRPr lang="lv-LV" sz="3600" b="1" dirty="0"/>
          </a:p>
          <a:p>
            <a:endParaRPr lang="lv-LV" sz="3600" b="1" dirty="0"/>
          </a:p>
          <a:p>
            <a:endParaRPr lang="lv-LV" sz="3600" b="1" dirty="0"/>
          </a:p>
          <a:p>
            <a:endParaRPr lang="lv-LV" sz="3600" b="1" dirty="0"/>
          </a:p>
        </p:txBody>
      </p:sp>
    </p:spTree>
    <p:extLst>
      <p:ext uri="{BB962C8B-B14F-4D97-AF65-F5344CB8AC3E}">
        <p14:creationId xmlns:p14="http://schemas.microsoft.com/office/powerpoint/2010/main" val="237845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ttēls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728" y="1862192"/>
            <a:ext cx="10065368" cy="3133616"/>
          </a:xfrm>
          <a:prstGeom prst="rect">
            <a:avLst/>
          </a:prstGeom>
        </p:spPr>
      </p:pic>
      <p:sp>
        <p:nvSpPr>
          <p:cNvPr id="4" name="Title 12"/>
          <p:cNvSpPr txBox="1">
            <a:spLocks/>
          </p:cNvSpPr>
          <p:nvPr/>
        </p:nvSpPr>
        <p:spPr>
          <a:xfrm>
            <a:off x="189756" y="476672"/>
            <a:ext cx="11809312" cy="12101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>
              <a:spcBef>
                <a:spcPts val="0"/>
              </a:spcBef>
            </a:pPr>
            <a: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Pieteikumu reģistrācija bērnu uzņemšanai 1.klasē</a:t>
            </a:r>
          </a:p>
        </p:txBody>
      </p:sp>
    </p:spTree>
    <p:extLst>
      <p:ext uri="{BB962C8B-B14F-4D97-AF65-F5344CB8AC3E}">
        <p14:creationId xmlns:p14="http://schemas.microsoft.com/office/powerpoint/2010/main" val="122138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794" y="764704"/>
            <a:ext cx="11161240" cy="1210146"/>
          </a:xfrm>
        </p:spPr>
        <p:txBody>
          <a:bodyPr>
            <a:normAutofit/>
          </a:bodyPr>
          <a:lstStyle/>
          <a:p>
            <a:pPr indent="-274320" algn="ctr">
              <a:spcBef>
                <a:spcPts val="1800"/>
              </a:spcBef>
            </a:pPr>
            <a: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Kā rīkoties jautājumu </a:t>
            </a:r>
            <a:b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vai neskaidrību gadījumos?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1803" y="2204864"/>
            <a:ext cx="11089231" cy="43924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lv-LV" sz="3600" b="1" dirty="0"/>
          </a:p>
          <a:p>
            <a:pPr marL="0" indent="0" algn="ctr">
              <a:buNone/>
            </a:pPr>
            <a:r>
              <a:rPr lang="lv-LV" sz="3600" b="1" dirty="0"/>
              <a:t>Jautājumu vai neskaidrību gadījumā </a:t>
            </a:r>
            <a:br>
              <a:rPr lang="lv-LV" sz="3600" b="1" dirty="0"/>
            </a:br>
            <a:r>
              <a:rPr lang="lv-LV" sz="3600" b="1" dirty="0"/>
              <a:t>lūdzam rakstīt, sūtot jautājumu uz adresi: </a:t>
            </a:r>
          </a:p>
          <a:p>
            <a:pPr marL="0" indent="0" algn="ctr">
              <a:buNone/>
            </a:pPr>
            <a:r>
              <a:rPr lang="lv-LV" sz="3600" b="1">
                <a:hlinkClick r:id="rId2"/>
              </a:rPr>
              <a:t>izglitiba@</a:t>
            </a:r>
            <a:r>
              <a:rPr lang="lv-LV" sz="3600" b="1" dirty="0">
                <a:hlinkClick r:id="rId2"/>
              </a:rPr>
              <a:t>ogresnovads.lv</a:t>
            </a:r>
            <a:endParaRPr lang="lv-LV" sz="3600" b="1" dirty="0"/>
          </a:p>
          <a:p>
            <a:pPr marL="0" indent="0" algn="ctr">
              <a:buNone/>
            </a:pPr>
            <a:r>
              <a:rPr lang="lv-LV" sz="3600" b="1" dirty="0"/>
              <a:t>vai zvanīt: 65055384; 65055382</a:t>
            </a:r>
          </a:p>
        </p:txBody>
      </p:sp>
    </p:spTree>
    <p:extLst>
      <p:ext uri="{BB962C8B-B14F-4D97-AF65-F5344CB8AC3E}">
        <p14:creationId xmlns:p14="http://schemas.microsoft.com/office/powerpoint/2010/main" val="3188666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74355">
                <a:srgbClr val="A2B4E0"/>
              </a:gs>
              <a:gs pos="80000">
                <a:srgbClr val="C0BDE7"/>
              </a:gs>
              <a:gs pos="0">
                <a:schemeClr val="bg2">
                  <a:tint val="78000"/>
                  <a:shade val="100000"/>
                  <a:hueMod val="136000"/>
                  <a:satMod val="160000"/>
                  <a:lumMod val="105000"/>
                </a:schemeClr>
              </a:gs>
              <a:gs pos="100000">
                <a:schemeClr val="bg2">
                  <a:shade val="92000"/>
                  <a:satMod val="170000"/>
                  <a:lumMod val="96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indent="-274320">
              <a:spcBef>
                <a:spcPts val="1800"/>
              </a:spcBef>
            </a:pPr>
            <a: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Kas to nosaka?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1804" y="1905000"/>
            <a:ext cx="10729192" cy="4404320"/>
          </a:xfrm>
        </p:spPr>
        <p:txBody>
          <a:bodyPr>
            <a:normAutofit/>
          </a:bodyPr>
          <a:lstStyle/>
          <a:p>
            <a:pPr marL="301752" lvl="1" indent="0" algn="ctr">
              <a:lnSpc>
                <a:spcPct val="100000"/>
              </a:lnSpc>
              <a:buNone/>
            </a:pPr>
            <a:r>
              <a:rPr lang="lv-LV" sz="2800" b="1" dirty="0">
                <a:latin typeface="Calibri" panose="020F0502020204030204" pitchFamily="34" charset="0"/>
              </a:rPr>
              <a:t>Ogres novada pašvaldības 2014.gada 13.novembra  </a:t>
            </a:r>
            <a:br>
              <a:rPr lang="lv-LV" sz="2800" b="1" dirty="0">
                <a:latin typeface="Calibri" panose="020F0502020204030204" pitchFamily="34" charset="0"/>
              </a:rPr>
            </a:br>
            <a:r>
              <a:rPr lang="lv-LV" sz="2800" b="1" dirty="0">
                <a:latin typeface="Calibri" panose="020F0502020204030204" pitchFamily="34" charset="0"/>
              </a:rPr>
              <a:t>saistošie noteikumi Nr.34/2014</a:t>
            </a:r>
          </a:p>
          <a:p>
            <a:pPr marL="0" indent="0" algn="ctr">
              <a:buNone/>
            </a:pPr>
            <a:r>
              <a:rPr lang="lv-LV" sz="4000" b="1" dirty="0">
                <a:latin typeface="Calibri" panose="020F0502020204030204" pitchFamily="34" charset="0"/>
              </a:rPr>
              <a:t>“Kārtība bērnu reģistrēšanai </a:t>
            </a:r>
            <a:br>
              <a:rPr lang="lv-LV" sz="4000" b="1" dirty="0">
                <a:latin typeface="Calibri" panose="020F0502020204030204" pitchFamily="34" charset="0"/>
              </a:rPr>
            </a:br>
            <a:r>
              <a:rPr lang="lv-LV" sz="4000" b="1" dirty="0">
                <a:latin typeface="Calibri" panose="020F0502020204030204" pitchFamily="34" charset="0"/>
              </a:rPr>
              <a:t>un uzņemšanai 1.klasē </a:t>
            </a:r>
            <a:br>
              <a:rPr lang="lv-LV" sz="4000" b="1" dirty="0">
                <a:latin typeface="Calibri" panose="020F0502020204030204" pitchFamily="34" charset="0"/>
              </a:rPr>
            </a:br>
            <a:r>
              <a:rPr lang="lv-LV" sz="4000" b="1" dirty="0">
                <a:latin typeface="Calibri" panose="020F0502020204030204" pitchFamily="34" charset="0"/>
              </a:rPr>
              <a:t>Ogres novada pašvaldības vispārējās izglītības iestādēs”</a:t>
            </a:r>
          </a:p>
        </p:txBody>
      </p:sp>
    </p:spTree>
    <p:extLst>
      <p:ext uri="{BB962C8B-B14F-4D97-AF65-F5344CB8AC3E}">
        <p14:creationId xmlns:p14="http://schemas.microsoft.com/office/powerpoint/2010/main" val="221589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56" y="562670"/>
            <a:ext cx="11809312" cy="1066130"/>
          </a:xfrm>
          <a:noFill/>
        </p:spPr>
        <p:txBody>
          <a:bodyPr>
            <a:noAutofit/>
          </a:bodyPr>
          <a:lstStyle/>
          <a:p>
            <a:pPr indent="-274320" algn="ctr">
              <a:spcBef>
                <a:spcPts val="1800"/>
              </a:spcBef>
            </a:pPr>
            <a: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Kas būtu jāzina </a:t>
            </a:r>
            <a:b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par pieteikumu iesniegšanu?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1805" y="1905000"/>
            <a:ext cx="2160239" cy="1019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6000" b="1" u="sng" dirty="0"/>
              <a:t>Kad?</a:t>
            </a:r>
          </a:p>
          <a:p>
            <a:pPr marL="0" indent="0">
              <a:buNone/>
            </a:pPr>
            <a:endParaRPr lang="lv-LV" sz="4400" b="1" dirty="0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2782044" y="1628800"/>
            <a:ext cx="9217024" cy="4680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lv-LV" sz="4000" b="1" dirty="0"/>
          </a:p>
          <a:p>
            <a:pPr marL="0" indent="0" algn="ctr">
              <a:buNone/>
            </a:pPr>
            <a:r>
              <a:rPr lang="lv-LV" sz="4000" b="1" dirty="0"/>
              <a:t>Pieteikumu elektroniska pieņemšana bērnu uzņemšanai </a:t>
            </a:r>
            <a:r>
              <a:rPr lang="lv-LV" sz="6000" b="1" dirty="0"/>
              <a:t>1</a:t>
            </a:r>
            <a:r>
              <a:rPr lang="lv-LV" sz="4000" b="1" dirty="0"/>
              <a:t>.klasē </a:t>
            </a:r>
            <a:br>
              <a:rPr lang="lv-LV" sz="4000" b="1" dirty="0"/>
            </a:br>
            <a:r>
              <a:rPr lang="lv-LV" sz="4400" b="1" dirty="0"/>
              <a:t>2021./2022. mācību </a:t>
            </a:r>
            <a:r>
              <a:rPr lang="lv-LV" sz="4000" b="1" dirty="0"/>
              <a:t>gadam – </a:t>
            </a:r>
            <a:br>
              <a:rPr lang="lv-LV" sz="4000" b="1" dirty="0"/>
            </a:br>
            <a:r>
              <a:rPr lang="lv-LV" sz="4000" b="1" dirty="0"/>
              <a:t>no </a:t>
            </a:r>
            <a:r>
              <a:rPr lang="lv-LV" sz="5400" b="1" dirty="0"/>
              <a:t>2021</a:t>
            </a:r>
            <a:r>
              <a:rPr lang="lv-LV" sz="4000" b="1" dirty="0"/>
              <a:t>.gada </a:t>
            </a:r>
            <a:r>
              <a:rPr lang="lv-LV" sz="5400" b="1" dirty="0"/>
              <a:t>1</a:t>
            </a:r>
            <a:r>
              <a:rPr lang="lv-LV" sz="4000" b="1" dirty="0"/>
              <a:t>.februāra </a:t>
            </a:r>
            <a:br>
              <a:rPr lang="lv-LV" sz="4000" b="1" dirty="0"/>
            </a:br>
            <a:r>
              <a:rPr lang="lv-LV" sz="4000" b="1" dirty="0"/>
              <a:t>līdz </a:t>
            </a:r>
            <a:r>
              <a:rPr lang="lv-LV" sz="5400" b="1" dirty="0"/>
              <a:t>2021</a:t>
            </a:r>
            <a:r>
              <a:rPr lang="lv-LV" sz="4000" b="1" dirty="0"/>
              <a:t>.gada </a:t>
            </a:r>
            <a:r>
              <a:rPr lang="lv-LV" sz="5400" b="1" dirty="0"/>
              <a:t>31</a:t>
            </a:r>
            <a:r>
              <a:rPr lang="lv-LV" sz="4000" b="1" dirty="0"/>
              <a:t>.martam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927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764" y="274638"/>
            <a:ext cx="11809312" cy="1066130"/>
          </a:xfrm>
        </p:spPr>
        <p:txBody>
          <a:bodyPr>
            <a:noAutofit/>
          </a:bodyPr>
          <a:lstStyle/>
          <a:p>
            <a:pPr indent="-274320" algn="ctr">
              <a:spcBef>
                <a:spcPts val="1800"/>
              </a:spcBef>
            </a:pPr>
            <a: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Kas būtu jāzina </a:t>
            </a:r>
            <a:b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lv-LV" sz="4000" b="1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par pieteikumu iesniegšanu?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1805" y="1905000"/>
            <a:ext cx="2160239" cy="10199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sz="6000" b="1" u="sng" dirty="0">
                <a:solidFill>
                  <a:schemeClr val="accent6">
                    <a:lumMod val="75000"/>
                  </a:schemeClr>
                </a:solidFill>
              </a:rPr>
              <a:t>Kur?</a:t>
            </a:r>
          </a:p>
          <a:p>
            <a:pPr marL="0" indent="0">
              <a:buNone/>
            </a:pPr>
            <a:endParaRPr lang="lv-LV" sz="4400" b="1" dirty="0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2638028" y="1628800"/>
            <a:ext cx="9289032" cy="48965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lv-LV" sz="4000" b="1" dirty="0"/>
          </a:p>
          <a:p>
            <a:pPr marL="0" indent="0" algn="ctr">
              <a:buNone/>
            </a:pPr>
            <a:r>
              <a:rPr lang="lv-LV" sz="4000" dirty="0"/>
              <a:t>Reģistrācijas pieteikumu vecākiem jāaizpilda elektroniski pašvaldības mājas lapā </a:t>
            </a:r>
            <a:r>
              <a:rPr lang="lv-LV" sz="4000" b="1" i="1" u="sng" dirty="0">
                <a:hlinkClick r:id="rId2"/>
              </a:rPr>
              <a:t>www.ogresnovads.lv</a:t>
            </a:r>
            <a:endParaRPr lang="lv-LV" sz="4000" b="1" i="1" u="sng" dirty="0"/>
          </a:p>
          <a:p>
            <a:pPr marL="0" indent="0" algn="ctr">
              <a:buNone/>
            </a:pPr>
            <a:r>
              <a:rPr lang="lv-LV" sz="4000" dirty="0"/>
              <a:t>sadaļā   Izglītība </a:t>
            </a:r>
          </a:p>
          <a:p>
            <a:pPr marL="0" indent="0" algn="ctr">
              <a:buNone/>
            </a:pPr>
            <a:br>
              <a:rPr lang="lv-LV" sz="4000" dirty="0"/>
            </a:br>
            <a:r>
              <a:rPr lang="lv-LV" sz="4000" b="1" i="1" dirty="0"/>
              <a:t>Elektroniskais reģistrs uzņemšanai </a:t>
            </a:r>
            <a:br>
              <a:rPr lang="lv-LV" sz="4000" b="1" i="1" dirty="0"/>
            </a:br>
            <a:r>
              <a:rPr lang="lv-LV" sz="6000" b="1" i="1" dirty="0"/>
              <a:t>1</a:t>
            </a:r>
            <a:r>
              <a:rPr lang="lv-LV" sz="4000" b="1" i="1" dirty="0"/>
              <a:t>. klasē vispārējās izglītības iestādēs Ogrē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49597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1805" y="1905000"/>
            <a:ext cx="2160239" cy="1019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6000" b="1" u="sng" dirty="0">
                <a:solidFill>
                  <a:schemeClr val="accent6">
                    <a:lumMod val="75000"/>
                  </a:schemeClr>
                </a:solidFill>
              </a:rPr>
              <a:t>Kur?</a:t>
            </a:r>
          </a:p>
          <a:p>
            <a:pPr marL="0" indent="0">
              <a:buNone/>
            </a:pPr>
            <a:endParaRPr lang="lv-LV" sz="4400" b="1" dirty="0"/>
          </a:p>
        </p:txBody>
      </p:sp>
      <p:sp>
        <p:nvSpPr>
          <p:cNvPr id="7" name="Lejupvērstā bultiņa 6"/>
          <p:cNvSpPr/>
          <p:nvPr/>
        </p:nvSpPr>
        <p:spPr>
          <a:xfrm rot="14819108">
            <a:off x="1307578" y="3825946"/>
            <a:ext cx="1060200" cy="2661104"/>
          </a:xfrm>
          <a:prstGeom prst="downArrow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576" y="303328"/>
            <a:ext cx="1857375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37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1805" y="1905000"/>
            <a:ext cx="2160239" cy="1019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6000" b="1" u="sng" dirty="0">
                <a:solidFill>
                  <a:schemeClr val="accent6">
                    <a:lumMod val="75000"/>
                  </a:schemeClr>
                </a:solidFill>
              </a:rPr>
              <a:t>Kur?</a:t>
            </a:r>
          </a:p>
          <a:p>
            <a:pPr marL="0" indent="0">
              <a:buNone/>
            </a:pPr>
            <a:endParaRPr lang="lv-LV" sz="4400" b="1" dirty="0"/>
          </a:p>
        </p:txBody>
      </p:sp>
      <p:pic>
        <p:nvPicPr>
          <p:cNvPr id="4" name="Satura vietturis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60" y="1412776"/>
            <a:ext cx="8546159" cy="4184056"/>
          </a:xfrm>
        </p:spPr>
      </p:pic>
      <p:sp>
        <p:nvSpPr>
          <p:cNvPr id="7" name="Lejupvērstā bultiņa 6"/>
          <p:cNvSpPr/>
          <p:nvPr/>
        </p:nvSpPr>
        <p:spPr>
          <a:xfrm rot="14819108">
            <a:off x="3395810" y="1594392"/>
            <a:ext cx="1060200" cy="2661104"/>
          </a:xfrm>
          <a:prstGeom prst="downArrow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320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atura vietturis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228" y="1484784"/>
            <a:ext cx="4339416" cy="4711378"/>
          </a:xfrm>
        </p:spPr>
      </p:pic>
      <p:sp>
        <p:nvSpPr>
          <p:cNvPr id="6" name="TextBox 5"/>
          <p:cNvSpPr txBox="1"/>
          <p:nvPr/>
        </p:nvSpPr>
        <p:spPr>
          <a:xfrm>
            <a:off x="3286100" y="745637"/>
            <a:ext cx="784887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lv-LV" sz="4800" b="1" dirty="0">
                <a:solidFill>
                  <a:schemeClr val="accent6">
                    <a:lumMod val="75000"/>
                  </a:schemeClr>
                </a:solidFill>
              </a:rPr>
              <a:t>Atvērsies reģistrācijas forma</a:t>
            </a:r>
          </a:p>
          <a:p>
            <a:pPr>
              <a:lnSpc>
                <a:spcPct val="90000"/>
              </a:lnSpc>
            </a:pPr>
            <a:endParaRPr lang="lv-LV" sz="4800" b="1" dirty="0"/>
          </a:p>
        </p:txBody>
      </p:sp>
      <p:sp>
        <p:nvSpPr>
          <p:cNvPr id="7" name="Lejupvērstā bultiņa 6"/>
          <p:cNvSpPr/>
          <p:nvPr/>
        </p:nvSpPr>
        <p:spPr>
          <a:xfrm rot="16200000">
            <a:off x="1727539" y="503998"/>
            <a:ext cx="881652" cy="1364930"/>
          </a:xfrm>
          <a:prstGeom prst="downArrow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2284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355">
              <a:srgbClr val="A2B4E0"/>
            </a:gs>
            <a:gs pos="80000">
              <a:srgbClr val="C0BDE7"/>
            </a:gs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93812" y="476672"/>
            <a:ext cx="3096344" cy="7920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lv-LV" sz="6000" b="1" u="sng" dirty="0">
                <a:solidFill>
                  <a:schemeClr val="accent6">
                    <a:lumMod val="75000"/>
                  </a:schemeClr>
                </a:solidFill>
              </a:rPr>
              <a:t>Kā rīkoties?</a:t>
            </a:r>
          </a:p>
          <a:p>
            <a:pPr marL="0" indent="0">
              <a:buNone/>
            </a:pPr>
            <a:endParaRPr lang="lv-LV" sz="4400" b="1" dirty="0"/>
          </a:p>
        </p:txBody>
      </p:sp>
      <p:pic>
        <p:nvPicPr>
          <p:cNvPr id="4" name="Satura vietturis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052" y="2492896"/>
            <a:ext cx="7272633" cy="3672408"/>
          </a:xfrm>
        </p:spPr>
      </p:pic>
      <p:sp>
        <p:nvSpPr>
          <p:cNvPr id="8" name="Satura vietturis 2"/>
          <p:cNvSpPr txBox="1">
            <a:spLocks/>
          </p:cNvSpPr>
          <p:nvPr/>
        </p:nvSpPr>
        <p:spPr>
          <a:xfrm>
            <a:off x="549796" y="1844824"/>
            <a:ext cx="6912768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lv-LV" sz="3600" b="1" dirty="0"/>
              <a:t>Izvēlēties izglītības iestādi</a:t>
            </a:r>
          </a:p>
          <a:p>
            <a:pPr marL="0" indent="0">
              <a:buFont typeface="Wingdings" pitchFamily="2" charset="2"/>
              <a:buNone/>
            </a:pPr>
            <a:endParaRPr lang="lv-LV" sz="5200" b="1" dirty="0"/>
          </a:p>
          <a:p>
            <a:pPr marL="0" indent="0">
              <a:buFont typeface="Wingdings" pitchFamily="2" charset="2"/>
              <a:buNone/>
            </a:pPr>
            <a:endParaRPr lang="lv-LV" sz="4400" b="1" dirty="0"/>
          </a:p>
        </p:txBody>
      </p:sp>
    </p:spTree>
    <p:extLst>
      <p:ext uri="{BB962C8B-B14F-4D97-AF65-F5344CB8AC3E}">
        <p14:creationId xmlns:p14="http://schemas.microsoft.com/office/powerpoint/2010/main" val="118953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dizains">
  <a:themeElements>
    <a:clrScheme name="Sarkani violets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PExecutable xmlns="7bfde04f-d4bc-4268-81e4-bb697037e161" xsi:nil="true"/>
    <SubmitterId xmlns="7bfde04f-d4bc-4268-81e4-bb697037e161" xsi:nil="true"/>
    <DirectSourceMarket xmlns="7bfde04f-d4bc-4268-81e4-bb697037e161">english</DirectSourceMarket>
    <ThumbnailAssetId xmlns="7bfde04f-d4bc-4268-81e4-bb697037e161" xsi:nil="true"/>
    <AssetType xmlns="7bfde04f-d4bc-4268-81e4-bb697037e161">TP</AssetType>
    <Milestone xmlns="7bfde04f-d4bc-4268-81e4-bb697037e161" xsi:nil="true"/>
    <OriginAsset xmlns="7bfde04f-d4bc-4268-81e4-bb697037e161" xsi:nil="true"/>
    <TPComponent xmlns="7bfde04f-d4bc-4268-81e4-bb697037e161" xsi:nil="true"/>
    <AssetId xmlns="7bfde04f-d4bc-4268-81e4-bb697037e161">TP102804845</AssetId>
    <TPFriendlyName xmlns="7bfde04f-d4bc-4268-81e4-bb697037e161" xsi:nil="true"/>
    <SourceTitle xmlns="7bfde04f-d4bc-4268-81e4-bb697037e161" xsi:nil="true"/>
    <TPApplication xmlns="7bfde04f-d4bc-4268-81e4-bb697037e161" xsi:nil="true"/>
    <TPLaunchHelpLink xmlns="7bfde04f-d4bc-4268-81e4-bb697037e161" xsi:nil="true"/>
    <OpenTemplate xmlns="7bfde04f-d4bc-4268-81e4-bb697037e161">true</OpenTemplate>
    <CrawlForDependencies xmlns="7bfde04f-d4bc-4268-81e4-bb697037e161">false</CrawlForDependencies>
    <ParentAssetId xmlns="7bfde04f-d4bc-4268-81e4-bb697037e161" xsi:nil="true"/>
    <TrustLevel xmlns="7bfde04f-d4bc-4268-81e4-bb697037e161">1 Microsoft Managed Content</TrustLevel>
    <PublishStatusLookup xmlns="7bfde04f-d4bc-4268-81e4-bb697037e161">
      <Value>204557</Value>
    </PublishStatusLookup>
    <LocLastLocAttemptVersionLookup xmlns="7bfde04f-d4bc-4268-81e4-bb697037e161">100643</LocLastLocAttemptVersionLookup>
    <TemplateTemplateType xmlns="7bfde04f-d4bc-4268-81e4-bb697037e161">PowerPoint Presentation Template</TemplateTemplateType>
    <IsSearchable xmlns="7bfde04f-d4bc-4268-81e4-bb697037e161">true</IsSearchable>
    <TPNamespace xmlns="7bfde04f-d4bc-4268-81e4-bb697037e161" xsi:nil="true"/>
    <Markets xmlns="7bfde04f-d4bc-4268-81e4-bb697037e161"/>
    <OriginalSourceMarket xmlns="7bfde04f-d4bc-4268-81e4-bb697037e161">english</OriginalSourceMarket>
    <APDescription xmlns="7bfde04f-d4bc-4268-81e4-bb697037e161">This  template design features the Pi symbol and works well for math students,  teachers, and others in education or science-related fields, although it could work for businesses, too.  This template offers a variety of slide layouts including title slides, bulleted lists, photo with captions, a sample chart, and blank slide, all in a widescreen (16X9) format.
</APDescription>
    <TPInstallLocation xmlns="7bfde04f-d4bc-4268-81e4-bb697037e161" xsi:nil="true"/>
    <TPAppVersion xmlns="7bfde04f-d4bc-4268-81e4-bb697037e161" xsi:nil="true"/>
    <TPCommandLine xmlns="7bfde04f-d4bc-4268-81e4-bb697037e161" xsi:nil="true"/>
    <APAuthor xmlns="7bfde04f-d4bc-4268-81e4-bb697037e161">
      <UserInfo>
        <DisplayName/>
        <AccountId>1073741823</AccountId>
        <AccountType/>
      </UserInfo>
    </APAuthor>
    <EditorialStatus xmlns="7bfde04f-d4bc-4268-81e4-bb697037e161">Complete</EditorialStatus>
    <PublishTargets xmlns="7bfde04f-d4bc-4268-81e4-bb697037e161">OfficeOnlineVNext</PublishTargets>
    <TPLaunchHelpLinkType xmlns="7bfde04f-d4bc-4268-81e4-bb697037e161">Template</TPLaunchHelpLinkType>
    <OriginalRelease xmlns="7bfde04f-d4bc-4268-81e4-bb697037e161">14</OriginalRelease>
    <AssetStart xmlns="7bfde04f-d4bc-4268-81e4-bb697037e161">2011-12-20T02:26:00+00:00</AssetStart>
    <FriendlyTitle xmlns="7bfde04f-d4bc-4268-81e4-bb697037e161" xsi:nil="true"/>
    <TPClientViewer xmlns="7bfde04f-d4bc-4268-81e4-bb697037e161" xsi:nil="true"/>
    <CSXHash xmlns="7bfde04f-d4bc-4268-81e4-bb697037e161" xsi:nil="true"/>
    <IsDeleted xmlns="7bfde04f-d4bc-4268-81e4-bb697037e161">false</IsDeleted>
    <ShowIn xmlns="7bfde04f-d4bc-4268-81e4-bb697037e161">Show everywhere</ShowIn>
    <UANotes xmlns="7bfde04f-d4bc-4268-81e4-bb697037e161" xsi:nil="true"/>
    <TemplateStatus xmlns="7bfde04f-d4bc-4268-81e4-bb697037e161">Complete</TemplateStatus>
    <Downloads xmlns="7bfde04f-d4bc-4268-81e4-bb697037e161">0</Downloads>
    <AcquiredFrom xmlns="7bfde04f-d4bc-4268-81e4-bb697037e161">Internal MS</AcquiredFrom>
    <CSXSubmissionMarket xmlns="7bfde04f-d4bc-4268-81e4-bb697037e161" xsi:nil="true"/>
    <ArtSampleDocs xmlns="7bfde04f-d4bc-4268-81e4-bb697037e161" xsi:nil="true"/>
    <InternalTagsTaxHTField0 xmlns="7bfde04f-d4bc-4268-81e4-bb697037e161">
      <Terms xmlns="http://schemas.microsoft.com/office/infopath/2007/PartnerControls"/>
    </InternalTagsTaxHTField0>
    <LocComments xmlns="7bfde04f-d4bc-4268-81e4-bb697037e161" xsi:nil="true"/>
    <LocRecommendedHandoff xmlns="7bfde04f-d4bc-4268-81e4-bb697037e161" xsi:nil="true"/>
    <LocalizationTagsTaxHTField0 xmlns="7bfde04f-d4bc-4268-81e4-bb697037e161">
      <Terms xmlns="http://schemas.microsoft.com/office/infopath/2007/PartnerControls"/>
    </LocalizationTagsTaxHTField0>
    <BusinessGroup xmlns="7bfde04f-d4bc-4268-81e4-bb697037e161" xsi:nil="true"/>
    <RecommendationsModifier xmlns="7bfde04f-d4bc-4268-81e4-bb697037e161" xsi:nil="true"/>
    <CSXUpdate xmlns="7bfde04f-d4bc-4268-81e4-bb697037e161">false</CSXUpdate>
    <IntlLangReviewer xmlns="7bfde04f-d4bc-4268-81e4-bb697037e161" xsi:nil="true"/>
    <UACurrentWords xmlns="7bfde04f-d4bc-4268-81e4-bb697037e161" xsi:nil="true"/>
    <OOCacheId xmlns="7bfde04f-d4bc-4268-81e4-bb697037e161" xsi:nil="true"/>
    <MarketSpecific xmlns="7bfde04f-d4bc-4268-81e4-bb697037e161">false</MarketSpecific>
    <LastHandOff xmlns="7bfde04f-d4bc-4268-81e4-bb697037e161" xsi:nil="true"/>
    <LocManualTestRequired xmlns="7bfde04f-d4bc-4268-81e4-bb697037e161">false</LocManualTestRequired>
    <AssetExpire xmlns="7bfde04f-d4bc-4268-81e4-bb697037e161">2029-01-01T00:00:00+00:00</AssetExpire>
    <DSATActionTaken xmlns="7bfde04f-d4bc-4268-81e4-bb697037e161" xsi:nil="true"/>
    <MachineTranslated xmlns="7bfde04f-d4bc-4268-81e4-bb697037e161">false</MachineTranslated>
    <PolicheckWords xmlns="7bfde04f-d4bc-4268-81e4-bb697037e161" xsi:nil="true"/>
    <ContentItem xmlns="7bfde04f-d4bc-4268-81e4-bb697037e161" xsi:nil="true"/>
    <UALocRecommendation xmlns="7bfde04f-d4bc-4268-81e4-bb697037e161">Localize</UALocRecommendation>
    <ApprovalStatus xmlns="7bfde04f-d4bc-4268-81e4-bb697037e161">InProgress</ApprovalStatus>
    <BugNumber xmlns="7bfde04f-d4bc-4268-81e4-bb697037e161" xsi:nil="true"/>
    <ScenarioTagsTaxHTField0 xmlns="7bfde04f-d4bc-4268-81e4-bb697037e161">
      <Terms xmlns="http://schemas.microsoft.com/office/infopath/2007/PartnerControls"/>
    </ScenarioTagsTaxHTField0>
    <VoteCount xmlns="7bfde04f-d4bc-4268-81e4-bb697037e161" xsi:nil="true"/>
    <ClipArtFilename xmlns="7bfde04f-d4bc-4268-81e4-bb697037e161" xsi:nil="true"/>
    <IntlLocPriority xmlns="7bfde04f-d4bc-4268-81e4-bb697037e161" xsi:nil="true"/>
    <APEditor xmlns="7bfde04f-d4bc-4268-81e4-bb697037e161">
      <UserInfo>
        <DisplayName/>
        <AccountId xsi:nil="true"/>
        <AccountType/>
      </UserInfo>
    </APEditor>
    <OutputCachingOn xmlns="7bfde04f-d4bc-4268-81e4-bb697037e161">false</OutputCachingOn>
    <PlannedPubDate xmlns="7bfde04f-d4bc-4268-81e4-bb697037e161" xsi:nil="true"/>
    <HandoffToMSDN xmlns="7bfde04f-d4bc-4268-81e4-bb697037e161" xsi:nil="true"/>
    <ApprovalLog xmlns="7bfde04f-d4bc-4268-81e4-bb697037e161" xsi:nil="true"/>
    <BlockPublish xmlns="7bfde04f-d4bc-4268-81e4-bb697037e161">false</BlockPublish>
    <EditorialTags xmlns="7bfde04f-d4bc-4268-81e4-bb697037e161" xsi:nil="true"/>
    <UAProjectedTotalWords xmlns="7bfde04f-d4bc-4268-81e4-bb697037e161" xsi:nil="true"/>
    <CSXSubmissionDate xmlns="7bfde04f-d4bc-4268-81e4-bb697037e161" xsi:nil="true"/>
    <IntlLangReview xmlns="7bfde04f-d4bc-4268-81e4-bb697037e161">false</IntlLangReview>
    <NumericId xmlns="7bfde04f-d4bc-4268-81e4-bb697037e161" xsi:nil="true"/>
    <UALocComments xmlns="7bfde04f-d4bc-4268-81e4-bb697037e161" xsi:nil="true"/>
    <LastModifiedDateTime xmlns="7bfde04f-d4bc-4268-81e4-bb697037e161" xsi:nil="true"/>
    <LegacyData xmlns="7bfde04f-d4bc-4268-81e4-bb697037e161" xsi:nil="true"/>
    <Providers xmlns="7bfde04f-d4bc-4268-81e4-bb697037e161" xsi:nil="true"/>
    <TimesCloned xmlns="7bfde04f-d4bc-4268-81e4-bb697037e161" xsi:nil="true"/>
    <FeatureTagsTaxHTField0 xmlns="7bfde04f-d4bc-4268-81e4-bb697037e161">
      <Terms xmlns="http://schemas.microsoft.com/office/infopath/2007/PartnerControls"/>
    </FeatureTagsTaxHTField0>
    <Provider xmlns="7bfde04f-d4bc-4268-81e4-bb697037e161" xsi:nil="true"/>
    <TaxCatchAll xmlns="7bfde04f-d4bc-4268-81e4-bb697037e161"/>
    <CampaignTagsTaxHTField0 xmlns="7bfde04f-d4bc-4268-81e4-bb697037e161">
      <Terms xmlns="http://schemas.microsoft.com/office/infopath/2007/PartnerControls"/>
    </CampaignTagsTaxHTField0>
    <IntlLangReviewDate xmlns="7bfde04f-d4bc-4268-81e4-bb697037e161" xsi:nil="true"/>
    <PrimaryImageGen xmlns="7bfde04f-d4bc-4268-81e4-bb697037e161">false</PrimaryImageGen>
    <Manager xmlns="7bfde04f-d4bc-4268-81e4-bb697037e161" xsi:nil="true"/>
    <LocMarketGroupTiers2 xmlns="7bfde04f-d4bc-4268-81e4-bb697037e16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3C4CE5673F73C45AB52850A0E51E49F040019DC828CB3D3D348B9D8CA497EBC10AA" ma:contentTypeVersion="54" ma:contentTypeDescription="Create a new document." ma:contentTypeScope="" ma:versionID="9d9bf9b0329aa174a3ab8a097052d3ce">
  <xsd:schema xmlns:xsd="http://www.w3.org/2001/XMLSchema" xmlns:xs="http://www.w3.org/2001/XMLSchema" xmlns:p="http://schemas.microsoft.com/office/2006/metadata/properties" xmlns:ns2="7bfde04f-d4bc-4268-81e4-bb697037e161" targetNamespace="http://schemas.microsoft.com/office/2006/metadata/properties" ma:root="true" ma:fieldsID="f62ca86716fe040865b931bda7e20825" ns2:_="">
    <xsd:import namespace="7bfde04f-d4bc-4268-81e4-bb697037e161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fde04f-d4bc-4268-81e4-bb697037e161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lockPublish" ma:index="12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3" nillable="true" ma:displayName="Bug Number" ma:default="" ma:internalName="BugNumber" ma:readOnly="false">
      <xsd:simpleType>
        <xsd:restriction base="dms:Text"/>
      </xsd:simpleType>
    </xsd:element>
    <xsd:element name="CampaignTagsTaxHTField0" ma:index="15" nillable="true" ma:taxonomy="true" ma:internalName="CampaignTagsTaxHTField0" ma:taxonomyFieldName="CampaignTags" ma:displayName="Campaigns" ma:readOnly="false" ma:default="" ma:fieldId="{d90433b1-bddd-4618-95a2-3d0cae6d6bd3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6" nillable="true" ma:displayName="Client Viewer" ma:default="" ma:internalName="TPClientViewer">
      <xsd:simpleType>
        <xsd:restriction base="dms:Text"/>
      </xsd:simpleType>
    </xsd:element>
    <xsd:element name="ClipArtFilename" ma:index="17" nillable="true" ma:displayName="Clip Art Name" ma:default="" ma:internalName="ClipArtFilename" ma:readOnly="false">
      <xsd:simpleType>
        <xsd:restriction base="dms:Text"/>
      </xsd:simpleType>
    </xsd:element>
    <xsd:element name="TPCommandLine" ma:index="18" nillable="true" ma:displayName="Command Line" ma:default="" ma:internalName="TPCommandLine">
      <xsd:simpleType>
        <xsd:restriction base="dms:Text"/>
      </xsd:simpleType>
    </xsd:element>
    <xsd:element name="TPComponent" ma:index="19" nillable="true" ma:displayName="Component" ma:default="" ma:internalName="TPComponent">
      <xsd:simpleType>
        <xsd:restriction base="dms:Text"/>
      </xsd:simpleType>
    </xsd:element>
    <xsd:element name="ContentItem" ma:index="20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2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5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6" nillable="true" ma:displayName="CSX Submission Market" ma:default="" ma:list="{460EEFEB-DF9A-4665-A789-F4AC8F0B1A0F}" ma:internalName="CSXSubmissionMarket" ma:readOnly="false" ma:showField="MarketName" ma:web="7bfde04f-d4bc-4268-81e4-bb697037e161">
      <xsd:simpleType>
        <xsd:restriction base="dms:Lookup"/>
      </xsd:simpleType>
    </xsd:element>
    <xsd:element name="CSXUpdate" ma:index="27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8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29" nillable="true" ma:displayName="Deleted?" ma:default="" ma:internalName="IsDeleted" ma:readOnly="false">
      <xsd:simpleType>
        <xsd:restriction base="dms:Boolean"/>
      </xsd:simpleType>
    </xsd:element>
    <xsd:element name="APDescription" ma:index="30" nillable="true" ma:displayName="Description" ma:default="" ma:internalName="APDescription" ma:readOnly="false">
      <xsd:simpleType>
        <xsd:restriction base="dms:Note"/>
      </xsd:simpleType>
    </xsd:element>
    <xsd:element name="DirectSourceMarket" ma:index="31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2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3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4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5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6" nillable="true" ma:displayName="Editorial Tags" ma:default="" ma:internalName="EditorialTags">
      <xsd:simpleType>
        <xsd:restriction base="dms:Unknown"/>
      </xsd:simpleType>
    </xsd:element>
    <xsd:element name="TPExecutable" ma:index="37" nillable="true" ma:displayName="Executable" ma:default="" ma:internalName="TPExecutable">
      <xsd:simpleType>
        <xsd:restriction base="dms:Text"/>
      </xsd:simpleType>
    </xsd:element>
    <xsd:element name="FeatureTagsTaxHTField0" ma:index="39" nillable="true" ma:taxonomy="true" ma:internalName="FeatureTagsTaxHTField0" ma:taxonomyFieldName="FeatureTags" ma:displayName="Features" ma:readOnly="false" ma:default="" ma:fieldId="{9cc84f6d-53a5-4deb-b3b1-0395c55c20af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0" nillable="true" ma:displayName="Friendly Name" ma:default="" ma:internalName="TPFriendlyName">
      <xsd:simpleType>
        <xsd:restriction base="dms:Text"/>
      </xsd:simpleType>
    </xsd:element>
    <xsd:element name="FriendlyTitle" ma:index="41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2" nillable="true" ma:displayName="Generate Images?" ma:default="true" ma:internalName="PrimaryImageGen">
      <xsd:simpleType>
        <xsd:restriction base="dms:Boolean"/>
      </xsd:simpleType>
    </xsd:element>
    <xsd:element name="HandoffToMSDN" ma:index="43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4" nillable="true" ma:displayName="InProjectListLookup" ma:list="{669E9AE8-045C-485D-B05E-067FEBDCB9E4}" ma:internalName="InProjectListLookup" ma:readOnly="true" ma:showField="InProjectList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5" nillable="true" ma:displayName="Install Location" ma:default="" ma:internalName="TPInstallLocation">
      <xsd:simpleType>
        <xsd:restriction base="dms:Text"/>
      </xsd:simpleType>
    </xsd:element>
    <xsd:element name="InternalTagsTaxHTField0" ma:index="47" nillable="true" ma:taxonomy="true" ma:internalName="InternalTagsTaxHTField0" ma:taxonomyFieldName="InternalTags" ma:displayName="Internal Tags" ma:readOnly="false" ma:default="" ma:fieldId="{343edf57-4c6c-4284-b762-885bdcffeba1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8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49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0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1" nillable="true" ma:displayName="Last Complete Version Lookup" ma:default="" ma:list="{669E9AE8-045C-485D-B05E-067FEBDCB9E4}" ma:internalName="LastCompleteVersionLookup" ma:readOnly="true" ma:showField="LastCompleteVersion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2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3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4" nillable="true" ma:displayName="Last Preview Attempt Error" ma:default="" ma:list="{669E9AE8-045C-485D-B05E-067FEBDCB9E4}" ma:internalName="LastPreviewErrorLookup" ma:readOnly="true" ma:showField="LastPreviewError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5" nillable="true" ma:displayName="Last Preview Attempt Result" ma:default="" ma:list="{669E9AE8-045C-485D-B05E-067FEBDCB9E4}" ma:internalName="LastPreviewResultLookup" ma:readOnly="true" ma:showField="LastPreviewResult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6" nillable="true" ma:displayName="Last Preview Attempted On" ma:default="" ma:list="{669E9AE8-045C-485D-B05E-067FEBDCB9E4}" ma:internalName="LastPreviewAttemptDateLookup" ma:readOnly="true" ma:showField="LastPreviewAttemptDate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7" nillable="true" ma:displayName="Last Previewed By" ma:default="" ma:list="{669E9AE8-045C-485D-B05E-067FEBDCB9E4}" ma:internalName="LastPreviewedByLookup" ma:readOnly="true" ma:showField="LastPreviewedBy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8" nillable="true" ma:displayName="Last Previewed Date" ma:default="" ma:list="{669E9AE8-045C-485D-B05E-067FEBDCB9E4}" ma:internalName="LastPreviewTimeLookup" ma:readOnly="true" ma:showField="LastPreviewTime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59" nillable="true" ma:displayName="Last Previewed Version" ma:default="" ma:list="{669E9AE8-045C-485D-B05E-067FEBDCB9E4}" ma:internalName="LastPreviewVersionLookup" ma:readOnly="true" ma:showField="LastPreviewVersion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0" nillable="true" ma:displayName="Last Publish Attempt Error" ma:default="" ma:list="{669E9AE8-045C-485D-B05E-067FEBDCB9E4}" ma:internalName="LastPublishErrorLookup" ma:readOnly="true" ma:showField="LastPublishError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1" nillable="true" ma:displayName="Last Publish Attempt Result" ma:default="" ma:list="{669E9AE8-045C-485D-B05E-067FEBDCB9E4}" ma:internalName="LastPublishResultLookup" ma:readOnly="true" ma:showField="LastPublishResult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2" nillable="true" ma:displayName="Last Publish Attempted On" ma:default="" ma:list="{669E9AE8-045C-485D-B05E-067FEBDCB9E4}" ma:internalName="LastPublishAttemptDateLookup" ma:readOnly="true" ma:showField="LastPublishAttemptDate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3" nillable="true" ma:displayName="Last Published By" ma:default="" ma:list="{669E9AE8-045C-485D-B05E-067FEBDCB9E4}" ma:internalName="LastPublishedByLookup" ma:readOnly="true" ma:showField="LastPublishedBy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4" nillable="true" ma:displayName="Last Published Date" ma:default="" ma:list="{669E9AE8-045C-485D-B05E-067FEBDCB9E4}" ma:internalName="LastPublishTimeLookup" ma:readOnly="true" ma:showField="LastPublishTime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5" nillable="true" ma:displayName="Last Published Version" ma:default="" ma:list="{669E9AE8-045C-485D-B05E-067FEBDCB9E4}" ma:internalName="LastPublishVersionLookup" ma:readOnly="true" ma:showField="LastPublishVersion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6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7" nillable="true" ma:displayName="Legacy Data" ma:default="" ma:internalName="LegacyData" ma:readOnly="false">
      <xsd:simpleType>
        <xsd:restriction base="dms:Note"/>
      </xsd:simpleType>
    </xsd:element>
    <xsd:element name="TPLaunchHelpLink" ma:index="68" nillable="true" ma:displayName="Link to Launch Help Topic" ma:default="" ma:internalName="TPLaunchHelpLink">
      <xsd:simpleType>
        <xsd:restriction base="dms:Text"/>
      </xsd:simpleType>
    </xsd:element>
    <xsd:element name="LocComments" ma:index="69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0" nillable="true" ma:displayName="Loc Last Loc Attempt Version" ma:default="" ma:list="{AAD25820-5D61-4591-9713-D60A3B60F6A0}" ma:internalName="LocLastLocAttemptVersionLookup" ma:readOnly="false" ma:showField="LastLocAttemptVersion" ma:web="7bfde04f-d4bc-4268-81e4-bb697037e161">
      <xsd:simpleType>
        <xsd:restriction base="dms:Lookup"/>
      </xsd:simpleType>
    </xsd:element>
    <xsd:element name="LocLastLocAttemptVersionTypeLookup" ma:index="71" nillable="true" ma:displayName="Loc Last Loc Attempt Version Type" ma:default="" ma:list="{AAD25820-5D61-4591-9713-D60A3B60F6A0}" ma:internalName="LocLastLocAttemptVersionTypeLookup" ma:readOnly="true" ma:showField="LastLocAttemptVersionType" ma:web="7bfde04f-d4bc-4268-81e4-bb697037e161">
      <xsd:simpleType>
        <xsd:restriction base="dms:Lookup"/>
      </xsd:simpleType>
    </xsd:element>
    <xsd:element name="LocManualTestRequired" ma:index="72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3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4" nillable="true" ma:displayName="Loc New Published Version Lookup" ma:default="" ma:list="{AAD25820-5D61-4591-9713-D60A3B60F6A0}" ma:internalName="LocNewPublishedVersionLookup" ma:readOnly="true" ma:showField="NewPublishedVersion" ma:web="7bfde04f-d4bc-4268-81e4-bb697037e161">
      <xsd:simpleType>
        <xsd:restriction base="dms:Lookup"/>
      </xsd:simpleType>
    </xsd:element>
    <xsd:element name="LocOverallHandbackStatusLookup" ma:index="75" nillable="true" ma:displayName="Loc Overall Handback Status" ma:default="" ma:list="{AAD25820-5D61-4591-9713-D60A3B60F6A0}" ma:internalName="LocOverallHandbackStatusLookup" ma:readOnly="true" ma:showField="OverallHandbackStatus" ma:web="7bfde04f-d4bc-4268-81e4-bb697037e161">
      <xsd:simpleType>
        <xsd:restriction base="dms:Lookup"/>
      </xsd:simpleType>
    </xsd:element>
    <xsd:element name="LocOverallLocStatusLookup" ma:index="76" nillable="true" ma:displayName="Loc Overall Localize Status" ma:default="" ma:list="{AAD25820-5D61-4591-9713-D60A3B60F6A0}" ma:internalName="LocOverallLocStatusLookup" ma:readOnly="true" ma:showField="OverallLocStatus" ma:web="7bfde04f-d4bc-4268-81e4-bb697037e161">
      <xsd:simpleType>
        <xsd:restriction base="dms:Lookup"/>
      </xsd:simpleType>
    </xsd:element>
    <xsd:element name="LocOverallPreviewStatusLookup" ma:index="77" nillable="true" ma:displayName="Loc Overall Preview Status" ma:default="" ma:list="{AAD25820-5D61-4591-9713-D60A3B60F6A0}" ma:internalName="LocOverallPreviewStatusLookup" ma:readOnly="true" ma:showField="OverallPreviewStatus" ma:web="7bfde04f-d4bc-4268-81e4-bb697037e161">
      <xsd:simpleType>
        <xsd:restriction base="dms:Lookup"/>
      </xsd:simpleType>
    </xsd:element>
    <xsd:element name="LocOverallPublishStatusLookup" ma:index="78" nillable="true" ma:displayName="Loc Overall Publish Status" ma:default="" ma:list="{AAD25820-5D61-4591-9713-D60A3B60F6A0}" ma:internalName="LocOverallPublishStatusLookup" ma:readOnly="true" ma:showField="OverallPublishStatus" ma:web="7bfde04f-d4bc-4268-81e4-bb697037e161">
      <xsd:simpleType>
        <xsd:restriction base="dms:Lookup"/>
      </xsd:simpleType>
    </xsd:element>
    <xsd:element name="IntlLocPriority" ma:index="79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0" nillable="true" ma:displayName="Loc Processed For Handoffs" ma:default="" ma:list="{AAD25820-5D61-4591-9713-D60A3B60F6A0}" ma:internalName="LocProcessedForHandoffsLookup" ma:readOnly="true" ma:showField="ProcessedForHandoffs" ma:web="7bfde04f-d4bc-4268-81e4-bb697037e161">
      <xsd:simpleType>
        <xsd:restriction base="dms:Lookup"/>
      </xsd:simpleType>
    </xsd:element>
    <xsd:element name="LocProcessedForMarketsLookup" ma:index="81" nillable="true" ma:displayName="Loc Processed For Markets" ma:default="" ma:list="{AAD25820-5D61-4591-9713-D60A3B60F6A0}" ma:internalName="LocProcessedForMarketsLookup" ma:readOnly="true" ma:showField="ProcessedForMarkets" ma:web="7bfde04f-d4bc-4268-81e4-bb697037e161">
      <xsd:simpleType>
        <xsd:restriction base="dms:Lookup"/>
      </xsd:simpleType>
    </xsd:element>
    <xsd:element name="LocPublishedDependentAssetsLookup" ma:index="82" nillable="true" ma:displayName="Loc Published Dependent Assets" ma:default="" ma:list="{AAD25820-5D61-4591-9713-D60A3B60F6A0}" ma:internalName="LocPublishedDependentAssetsLookup" ma:readOnly="true" ma:showField="PublishedDependentAssets" ma:web="7bfde04f-d4bc-4268-81e4-bb697037e161">
      <xsd:simpleType>
        <xsd:restriction base="dms:Lookup"/>
      </xsd:simpleType>
    </xsd:element>
    <xsd:element name="LocPublishedLinkedAssetsLookup" ma:index="83" nillable="true" ma:displayName="Loc Published Linked Assets" ma:default="" ma:list="{AAD25820-5D61-4591-9713-D60A3B60F6A0}" ma:internalName="LocPublishedLinkedAssetsLookup" ma:readOnly="true" ma:showField="PublishedLinkedAssets" ma:web="7bfde04f-d4bc-4268-81e4-bb697037e161">
      <xsd:simpleType>
        <xsd:restriction base="dms:Lookup"/>
      </xsd:simpleType>
    </xsd:element>
    <xsd:element name="LocRecommendedHandoff" ma:index="84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6" nillable="true" ma:taxonomy="true" ma:internalName="LocalizationTagsTaxHTField0" ma:taxonomyFieldName="LocalizationTags" ma:displayName="Localization Tags" ma:readOnly="false" ma:default="" ma:fieldId="{d9f2a5dc-0320-4283-88cb-f9895f7700a4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7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8" nillable="true" ma:displayName="Manager" ma:hidden="true" ma:internalName="Manager" ma:readOnly="false">
      <xsd:simpleType>
        <xsd:restriction base="dms:Text"/>
      </xsd:simpleType>
    </xsd:element>
    <xsd:element name="Markets" ma:index="89" nillable="true" ma:displayName="Markets" ma:default="" ma:description="Leave blank to show in all markets" ma:list="{460EEFEB-DF9A-4665-A789-F4AC8F0B1A0F}" ma:internalName="Markets" ma:readOnly="false" ma:showField="MarketName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0" nillable="true" ma:displayName="Milestone" ma:default="" ma:internalName="Milestone" ma:readOnly="false">
      <xsd:simpleType>
        <xsd:restriction base="dms:Unknown"/>
      </xsd:simpleType>
    </xsd:element>
    <xsd:element name="TPNamespace" ma:index="93" nillable="true" ma:displayName="Namespace" ma:default="" ma:internalName="TPNamespace">
      <xsd:simpleType>
        <xsd:restriction base="dms:Text"/>
      </xsd:simpleType>
    </xsd:element>
    <xsd:element name="NumericId" ma:index="94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5" nillable="true" ma:displayName="NumOfRatings" ma:default="" ma:list="{669E9AE8-045C-485D-B05E-067FEBDCB9E4}" ma:internalName="NumOfRatingsLookup" ma:readOnly="true" ma:showField="NumOfRatings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6" nillable="true" ma:displayName="OOCacheId" ma:internalName="OOCacheId" ma:readOnly="false">
      <xsd:simpleType>
        <xsd:restriction base="dms:Text"/>
      </xsd:simpleType>
    </xsd:element>
    <xsd:element name="OpenTemplate" ma:index="97" nillable="true" ma:displayName="Open Template" ma:default="true" ma:internalName="OpenTemplate">
      <xsd:simpleType>
        <xsd:restriction base="dms:Boolean"/>
      </xsd:simpleType>
    </xsd:element>
    <xsd:element name="OriginAsset" ma:index="98" nillable="true" ma:displayName="Origin Asset" ma:default="" ma:internalName="OriginAsset" ma:readOnly="false">
      <xsd:simpleType>
        <xsd:restriction base="dms:Text"/>
      </xsd:simpleType>
    </xsd:element>
    <xsd:element name="OriginalRelease" ma:index="99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0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1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2" nillable="true" ma:displayName="Parent Asset Id" ma:default="" ma:internalName="ParentAssetId" ma:readOnly="false">
      <xsd:simpleType>
        <xsd:restriction base="dms:Text"/>
      </xsd:simpleType>
    </xsd:element>
    <xsd:element name="PlannedPubDate" ma:index="103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4" nillable="true" ma:displayName="Policheck Words" ma:default="" ma:internalName="PolicheckWords" ma:readOnly="false">
      <xsd:simpleType>
        <xsd:restriction base="dms:Text"/>
      </xsd:simpleType>
    </xsd:element>
    <xsd:element name="BusinessGroup" ma:index="105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6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7" nillable="true" ma:displayName="Provider" ma:default="" ma:internalName="Provider" ma:readOnly="false">
      <xsd:simpleType>
        <xsd:restriction base="dms:Unknown"/>
      </xsd:simpleType>
    </xsd:element>
    <xsd:element name="Providers" ma:index="108" nillable="true" ma:displayName="Providers" ma:default="" ma:internalName="Providers">
      <xsd:simpleType>
        <xsd:restriction base="dms:Unknown"/>
      </xsd:simpleType>
    </xsd:element>
    <xsd:element name="PublishStatusLookup" ma:index="109" nillable="true" ma:displayName="Publish Status" ma:default="" ma:list="{669E9AE8-045C-485D-B05E-067FEBDCB9E4}" ma:internalName="PublishStatusLookup" ma:readOnly="false" ma:showField="PublishStatus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0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1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2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4" nillable="true" ma:taxonomy="true" ma:internalName="ScenarioTagsTaxHTField0" ma:taxonomyFieldName="ScenarioTags" ma:displayName="Scenarios" ma:readOnly="false" ma:default="" ma:fieldId="{f0e7122e-cd4c-4596-8cd9-6ece96493455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6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7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8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19" nillable="true" ma:displayName="Submitter ID" ma:default="" ma:internalName="SubmitterId" ma:readOnly="false">
      <xsd:simpleType>
        <xsd:restriction base="dms:Text"/>
      </xsd:simpleType>
    </xsd:element>
    <xsd:element name="TaxCatchAll" ma:index="120" nillable="true" ma:displayName="Taxonomy Catch All Column" ma:hidden="true" ma:list="{528303fd-6289-4d45-8503-25c5457b9861}" ma:internalName="TaxCatchAll" ma:showField="CatchAllData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1" nillable="true" ma:displayName="Taxonomy Catch All Column1" ma:hidden="true" ma:list="{528303fd-6289-4d45-8503-25c5457b9861}" ma:internalName="TaxCatchAllLabel" ma:readOnly="true" ma:showField="CatchAllDataLabel" ma:web="7bfde04f-d4bc-4268-81e4-bb697037e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2" nillable="true" ma:displayName="Template Status" ma:default="" ma:internalName="TemplateStatus">
      <xsd:simpleType>
        <xsd:restriction base="dms:Unknown"/>
      </xsd:simpleType>
    </xsd:element>
    <xsd:element name="TemplateTemplateType" ma:index="123" nillable="true" ma:displayName="Template Type" ma:default="" ma:internalName="TemplateTemplateType">
      <xsd:simpleType>
        <xsd:restriction base="dms:Unknown"/>
      </xsd:simpleType>
    </xsd:element>
    <xsd:element name="ThumbnailAssetId" ma:index="124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5" nillable="true" ma:displayName="Times Cloned" ma:default="" ma:internalName="TimesCloned" ma:readOnly="false">
      <xsd:simpleType>
        <xsd:restriction base="dms:Number"/>
      </xsd:simpleType>
    </xsd:element>
    <xsd:element name="TrustLevel" ma:index="127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8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29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0" nillable="true" ma:displayName="UA Notes" ma:default="" ma:internalName="UANotes" ma:readOnly="false">
      <xsd:simpleType>
        <xsd:restriction base="dms:Note"/>
      </xsd:simpleType>
    </xsd:element>
    <xsd:element name="TPAppVersion" ma:index="131" nillable="true" ma:displayName="Version" ma:default="" ma:internalName="TPAppVersion">
      <xsd:simpleType>
        <xsd:restriction base="dms:Text"/>
      </xsd:simpleType>
    </xsd:element>
    <xsd:element name="VoteCount" ma:index="132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126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372965-0AC6-4D90-85EE-CF3B1092E5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CDAE56-8D6F-485C-8A9B-6FE75CA26A80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bfde04f-d4bc-4268-81e4-bb697037e161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557D796-8F85-4B5F-8D11-466C1EDA12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fde04f-d4bc-4268-81e4-bb697037e1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377</Words>
  <Application>Microsoft Office PowerPoint</Application>
  <PresentationFormat>Pielāgots</PresentationFormat>
  <Paragraphs>51</Paragraphs>
  <Slides>20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20</vt:i4>
      </vt:variant>
    </vt:vector>
  </HeadingPairs>
  <TitlesOfParts>
    <vt:vector size="27" baseType="lpstr">
      <vt:lpstr>Aharoni</vt:lpstr>
      <vt:lpstr>Arial</vt:lpstr>
      <vt:lpstr>Calibri</vt:lpstr>
      <vt:lpstr>Calibri Light</vt:lpstr>
      <vt:lpstr>Corbel</vt:lpstr>
      <vt:lpstr>Wingdings</vt:lpstr>
      <vt:lpstr>Office dizains</vt:lpstr>
      <vt:lpstr> Elektroniskais pieteikumu reģistrs bērnu uzņemšanai 1. klasē vispārējās izglītības iestādēs Ogres pilsētā</vt:lpstr>
      <vt:lpstr>PowerPoint prezentācija</vt:lpstr>
      <vt:lpstr>Kas to nosaka?</vt:lpstr>
      <vt:lpstr>Kas būtu jāzina  par pieteikumu iesniegšanu?</vt:lpstr>
      <vt:lpstr>Kas būtu jāzina  par pieteikumu iesniegšanu?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Kas notiek pēc pieteikuma iesniegšanas?</vt:lpstr>
      <vt:lpstr>Kas notiek pēc pieteikuma iesniegšanas?</vt:lpstr>
      <vt:lpstr>Kā rīkoties jautājumu  vai neskaidrību gadījumos?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2017-01-18T14:40:30Z</dcterms:created>
  <dcterms:modified xsi:type="dcterms:W3CDTF">2021-01-20T12:12:35Z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0x010100D3C4CE5673F73C45AB52850A0E51E49F040019DC828CB3D3D348B9D8CA497EBC10AA</vt:lpwstr>
  </property>
</Properties>
</file>